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69" r:id="rId3"/>
    <p:sldId id="270" r:id="rId4"/>
    <p:sldId id="271" r:id="rId5"/>
    <p:sldId id="281" r:id="rId6"/>
    <p:sldId id="277" r:id="rId7"/>
    <p:sldId id="264" r:id="rId8"/>
    <p:sldId id="272" r:id="rId9"/>
    <p:sldId id="265" r:id="rId10"/>
    <p:sldId id="258" r:id="rId11"/>
    <p:sldId id="259" r:id="rId12"/>
    <p:sldId id="278" r:id="rId13"/>
    <p:sldId id="273" r:id="rId14"/>
    <p:sldId id="279" r:id="rId15"/>
    <p:sldId id="280" r:id="rId16"/>
    <p:sldId id="276" r:id="rId17"/>
    <p:sldId id="260" r:id="rId18"/>
    <p:sldId id="268" r:id="rId19"/>
    <p:sldId id="274" r:id="rId20"/>
    <p:sldId id="261" r:id="rId21"/>
    <p:sldId id="257" r:id="rId22"/>
    <p:sldId id="266" r:id="rId23"/>
    <p:sldId id="26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48"/>
    <p:restoredTop sz="94712"/>
  </p:normalViewPr>
  <p:slideViewPr>
    <p:cSldViewPr snapToGrid="0" snapToObjects="1">
      <p:cViewPr varScale="1">
        <p:scale>
          <a:sx n="120" d="100"/>
          <a:sy n="120" d="100"/>
        </p:scale>
        <p:origin x="3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8" d="100"/>
        <a:sy n="12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A9D6A7-EABA-FE4F-B410-E6E540DFEBF3}" type="datetimeFigureOut">
              <a:rPr lang="en-US" smtClean="0"/>
              <a:t>4/25/18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A55387-C5CE-8B44-8A3D-1898E442A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53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55387-C5CE-8B44-8A3D-1898E442A32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152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expressly economic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95971-50BE-DD4F-A83F-ECED8EF4240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92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55387-C5CE-8B44-8A3D-1898E442A32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597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happened, diagnosis, Penrose, finished ? urgency windows of opportunity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55387-C5CE-8B44-8A3D-1898E442A32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135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 to Firm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BEAB-0794-D544-B466-6547D65D9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686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 to Firm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BEAB-0794-D544-B466-6547D65D9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508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 to Firm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BEAB-0794-D544-B466-6547D65D9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99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 to Firm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BEAB-0794-D544-B466-6547D65D9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4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 to Firm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BEAB-0794-D544-B466-6547D65D9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9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 to Firm 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BEAB-0794-D544-B466-6547D65D9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73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2018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 to Firm 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BEAB-0794-D544-B466-6547D65D9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776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 to Firm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BEAB-0794-D544-B466-6547D65D9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990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2018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 to Firm 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BEAB-0794-D544-B466-6547D65D9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677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 to Firm 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BEAB-0794-D544-B466-6547D65D9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178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 to Firm 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BEAB-0794-D544-B466-6547D65D9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48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April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Intro to Firm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1BEAB-0794-D544-B466-6547D65D9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688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 to Firm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BEAB-0794-D544-B466-6547D65D9EAE}" type="slidenum">
              <a:rPr lang="en-US" smtClean="0"/>
              <a:t>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191803" y="1987307"/>
            <a:ext cx="5808393" cy="2743200"/>
          </a:xfrm>
        </p:spPr>
        <p:txBody>
          <a:bodyPr>
            <a:normAutofit/>
          </a:bodyPr>
          <a:lstStyle/>
          <a:p>
            <a:pPr>
              <a:lnSpc>
                <a:spcPts val="5280"/>
              </a:lnSpc>
            </a:pPr>
            <a:r>
              <a:rPr lang="en-US" sz="4400" dirty="0">
                <a:solidFill>
                  <a:srgbClr val="0070C0"/>
                </a:solidFill>
              </a:rPr>
              <a:t>knowledge and language </a:t>
            </a:r>
            <a:br>
              <a:rPr lang="en-US" sz="4400">
                <a:solidFill>
                  <a:srgbClr val="0070C0"/>
                </a:solidFill>
              </a:rPr>
            </a:br>
            <a:endParaRPr lang="en-US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685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creating knowledge - innovation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1915718"/>
            <a:ext cx="4807270" cy="2191204"/>
          </a:xfrm>
        </p:spPr>
        <p:txBody>
          <a:bodyPr>
            <a:normAutofit/>
          </a:bodyPr>
          <a:lstStyle/>
          <a:p>
            <a:pPr>
              <a:lnSpc>
                <a:spcPts val="3180"/>
              </a:lnSpc>
              <a:buClr>
                <a:schemeClr val="accent2"/>
              </a:buClr>
            </a:pPr>
            <a:r>
              <a:rPr lang="en-US" sz="2400" dirty="0"/>
              <a:t>applying prior science</a:t>
            </a:r>
          </a:p>
          <a:p>
            <a:pPr>
              <a:lnSpc>
                <a:spcPts val="3180"/>
              </a:lnSpc>
              <a:buClr>
                <a:schemeClr val="accent2"/>
              </a:buClr>
            </a:pPr>
            <a:r>
              <a:rPr lang="en-US" sz="2400" dirty="0"/>
              <a:t>creating new knowledge</a:t>
            </a:r>
          </a:p>
          <a:p>
            <a:pPr>
              <a:lnSpc>
                <a:spcPts val="3180"/>
              </a:lnSpc>
              <a:buClr>
                <a:schemeClr val="accent2"/>
              </a:buClr>
            </a:pPr>
            <a:r>
              <a:rPr lang="en-US" sz="2400" dirty="0"/>
              <a:t>art - practice</a:t>
            </a:r>
          </a:p>
          <a:p>
            <a:pPr>
              <a:lnSpc>
                <a:spcPts val="3180"/>
              </a:lnSpc>
              <a:buClr>
                <a:schemeClr val="accent2"/>
              </a:buClr>
            </a:pPr>
            <a:r>
              <a:rPr lang="en-US" sz="2400" dirty="0"/>
              <a:t>shape through language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 to Firm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BEAB-0794-D544-B466-6547D65D9EA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148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77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firm as ‘body of knowledge’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0158" y="1759960"/>
            <a:ext cx="4261858" cy="3449348"/>
          </a:xfrm>
        </p:spPr>
        <p:txBody>
          <a:bodyPr>
            <a:normAutofit/>
          </a:bodyPr>
          <a:lstStyle/>
          <a:p>
            <a:pPr>
              <a:lnSpc>
                <a:spcPts val="3180"/>
              </a:lnSpc>
              <a:buClr>
                <a:schemeClr val="accent2"/>
              </a:buClr>
            </a:pPr>
            <a:r>
              <a:rPr lang="en-US" sz="2400" dirty="0"/>
              <a:t>objective (explicit)</a:t>
            </a:r>
          </a:p>
          <a:p>
            <a:pPr>
              <a:lnSpc>
                <a:spcPts val="3180"/>
              </a:lnSpc>
              <a:buClr>
                <a:schemeClr val="accent2"/>
              </a:buClr>
            </a:pPr>
            <a:r>
              <a:rPr lang="en-US" sz="2400" dirty="0"/>
              <a:t>‘tacit’</a:t>
            </a:r>
          </a:p>
          <a:p>
            <a:pPr>
              <a:lnSpc>
                <a:spcPts val="3180"/>
              </a:lnSpc>
              <a:buClr>
                <a:schemeClr val="accent2"/>
              </a:buClr>
            </a:pPr>
            <a:r>
              <a:rPr lang="en-US" sz="2400" dirty="0"/>
              <a:t>creating knowledge</a:t>
            </a:r>
          </a:p>
          <a:p>
            <a:pPr>
              <a:lnSpc>
                <a:spcPts val="3180"/>
              </a:lnSpc>
              <a:buClr>
                <a:schemeClr val="accent2"/>
              </a:buClr>
            </a:pPr>
            <a:r>
              <a:rPr lang="en-US" sz="2400" dirty="0"/>
              <a:t>knowledge economy</a:t>
            </a:r>
          </a:p>
          <a:p>
            <a:pPr>
              <a:lnSpc>
                <a:spcPts val="3180"/>
              </a:lnSpc>
              <a:buClr>
                <a:schemeClr val="accent2"/>
              </a:buClr>
            </a:pPr>
            <a:r>
              <a:rPr lang="en-US" sz="2400" dirty="0"/>
              <a:t>knowledge management</a:t>
            </a:r>
          </a:p>
          <a:p>
            <a:pPr>
              <a:lnSpc>
                <a:spcPts val="3180"/>
              </a:lnSpc>
              <a:buClr>
                <a:schemeClr val="accent2"/>
              </a:buClr>
            </a:pPr>
            <a:r>
              <a:rPr lang="en-US" sz="2400" dirty="0"/>
              <a:t>Internet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 to Firm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BEAB-0794-D544-B466-6547D65D9EAE}" type="slidenum">
              <a:rPr lang="en-US" smtClean="0"/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959910" y="2757505"/>
            <a:ext cx="22347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firm (local)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social/market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528413" y="3113148"/>
            <a:ext cx="2024112" cy="26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312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0070C0"/>
                </a:solidFill>
              </a:rPr>
              <a:t>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545" y="2102716"/>
            <a:ext cx="5271655" cy="1596448"/>
          </a:xfrm>
        </p:spPr>
        <p:txBody>
          <a:bodyPr/>
          <a:lstStyle/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en-US" dirty="0"/>
              <a:t>formal</a:t>
            </a:r>
          </a:p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en-US" dirty="0"/>
              <a:t>natural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 to Firm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BEAB-0794-D544-B466-6547D65D9EA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054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what does a firm’s ‘business language’ do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4621" y="2303438"/>
            <a:ext cx="7678797" cy="204688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en-US" sz="2400" dirty="0"/>
              <a:t>channels peoples’ attention</a:t>
            </a:r>
          </a:p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en-US" sz="2400" dirty="0"/>
              <a:t>indicates the meaning of events, problems, resources, solutions, time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 to Firm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BEAB-0794-D544-B466-6547D65D9EA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708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constructing language to grasp: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8145" y="2005734"/>
            <a:ext cx="3595255" cy="2704811"/>
          </a:xfrm>
        </p:spPr>
        <p:txBody>
          <a:bodyPr/>
          <a:lstStyle/>
          <a:p>
            <a:pPr>
              <a:buClr>
                <a:schemeClr val="accent2"/>
              </a:buClr>
            </a:pPr>
            <a:r>
              <a:rPr lang="en-US" sz="2400" dirty="0"/>
              <a:t>events</a:t>
            </a:r>
          </a:p>
          <a:p>
            <a:pPr>
              <a:buClr>
                <a:schemeClr val="accent2"/>
              </a:buClr>
            </a:pPr>
            <a:r>
              <a:rPr lang="en-US" sz="2400" dirty="0"/>
              <a:t>problems - diagnosis</a:t>
            </a:r>
          </a:p>
          <a:p>
            <a:pPr>
              <a:buClr>
                <a:schemeClr val="accent2"/>
              </a:buClr>
            </a:pPr>
            <a:r>
              <a:rPr lang="en-US" sz="2400" dirty="0"/>
              <a:t>resources</a:t>
            </a:r>
          </a:p>
          <a:p>
            <a:pPr>
              <a:buClr>
                <a:schemeClr val="accent2"/>
              </a:buClr>
            </a:pPr>
            <a:r>
              <a:rPr lang="en-US" sz="2400" dirty="0"/>
              <a:t>solutions - </a:t>
            </a:r>
            <a:r>
              <a:rPr lang="en-US" sz="2400" i="1" dirty="0"/>
              <a:t>pisteis</a:t>
            </a:r>
          </a:p>
          <a:p>
            <a:pPr>
              <a:buClr>
                <a:schemeClr val="accent2"/>
              </a:buClr>
            </a:pPr>
            <a:r>
              <a:rPr lang="en-US" sz="2400" dirty="0"/>
              <a:t>time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 to Firm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BEAB-0794-D544-B466-6547D65D9EA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962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rhetoric (persuasive talk)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0382" y="2102715"/>
            <a:ext cx="5008418" cy="269095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en-US" sz="2400" dirty="0"/>
              <a:t>logos</a:t>
            </a:r>
          </a:p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en-US" sz="2400" dirty="0"/>
              <a:t>ethos</a:t>
            </a:r>
          </a:p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en-US" sz="2400" dirty="0"/>
              <a:t>pathos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 to Firm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BEAB-0794-D544-B466-6547D65D9EA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827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2018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 to Firm 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BEAB-0794-D544-B466-6547D65D9EA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06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managers’ knowledge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3055" y="2182835"/>
            <a:ext cx="5456275" cy="1889435"/>
          </a:xfrm>
        </p:spPr>
        <p:txBody>
          <a:bodyPr>
            <a:normAutofit/>
          </a:bodyPr>
          <a:lstStyle/>
          <a:p>
            <a:pPr marL="457200" indent="-457200">
              <a:lnSpc>
                <a:spcPts val="3080"/>
              </a:lnSpc>
              <a:buClr>
                <a:schemeClr val="accent2"/>
              </a:buClr>
              <a:buFont typeface="+mj-lt"/>
              <a:buAutoNum type="arabicPeriod"/>
            </a:pPr>
            <a:r>
              <a:rPr lang="en-US" sz="2400" dirty="0"/>
              <a:t>generate specific language (jargon)</a:t>
            </a:r>
          </a:p>
          <a:p>
            <a:pPr marL="457200" indent="-457200">
              <a:lnSpc>
                <a:spcPts val="3080"/>
              </a:lnSpc>
              <a:buClr>
                <a:schemeClr val="accent2"/>
              </a:buClr>
              <a:buFont typeface="+mj-lt"/>
              <a:buAutoNum type="arabicPeriod"/>
            </a:pPr>
            <a:r>
              <a:rPr lang="en-US" sz="2400" dirty="0"/>
              <a:t>communicate to instruct &amp; persuade</a:t>
            </a:r>
          </a:p>
          <a:p>
            <a:pPr marL="457200" indent="-457200">
              <a:lnSpc>
                <a:spcPts val="3080"/>
              </a:lnSpc>
              <a:buClr>
                <a:schemeClr val="accent2"/>
              </a:buClr>
              <a:buFont typeface="+mj-lt"/>
              <a:buAutoNum type="arabicPeriod"/>
            </a:pPr>
            <a:r>
              <a:rPr lang="en-US" sz="2400" dirty="0"/>
              <a:t>listen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 to Firm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BEAB-0794-D544-B466-6547D65D9EA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11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279" y="375113"/>
            <a:ext cx="8416636" cy="62302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59829" y="2423160"/>
            <a:ext cx="130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opportunity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2018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 to Firm 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BEAB-0794-D544-B466-6547D65D9EAE}" type="slidenum">
              <a:rPr lang="en-US" smtClean="0"/>
              <a:t>18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23443" y="362299"/>
            <a:ext cx="32696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+mj-lt"/>
              </a:rPr>
              <a:t>managers’ space of control</a:t>
            </a:r>
          </a:p>
        </p:txBody>
      </p:sp>
    </p:spTree>
    <p:extLst>
      <p:ext uri="{BB962C8B-B14F-4D97-AF65-F5344CB8AC3E}">
        <p14:creationId xmlns:p14="http://schemas.microsoft.com/office/powerpoint/2010/main" val="16162335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2018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 to Firm 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BEAB-0794-D544-B466-6547D65D9EAE}" type="slidenum">
              <a:rPr lang="en-US" smtClean="0"/>
              <a:t>19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09446" y="1939660"/>
            <a:ext cx="7173107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3080"/>
              </a:lnSpc>
              <a:buClr>
                <a:schemeClr val="accent2"/>
              </a:buClr>
              <a:buFont typeface="Arial" charset="0"/>
              <a:buChar char="•"/>
            </a:pPr>
            <a:r>
              <a:rPr lang="en-US" sz="2400" dirty="0"/>
              <a:t>the firm’s language enables power</a:t>
            </a:r>
          </a:p>
          <a:p>
            <a:pPr marL="800100" lvl="1" indent="-342900">
              <a:lnSpc>
                <a:spcPts val="3080"/>
              </a:lnSpc>
              <a:buClr>
                <a:schemeClr val="accent2"/>
              </a:buClr>
              <a:buFont typeface="Arial" charset="0"/>
              <a:buChar char="•"/>
            </a:pPr>
            <a:r>
              <a:rPr lang="en-US" sz="2000" dirty="0"/>
              <a:t>rules</a:t>
            </a:r>
          </a:p>
          <a:p>
            <a:pPr marL="800100" lvl="1" indent="-342900">
              <a:lnSpc>
                <a:spcPts val="3080"/>
              </a:lnSpc>
              <a:buClr>
                <a:schemeClr val="accent2"/>
              </a:buClr>
              <a:buFont typeface="Arial" charset="0"/>
              <a:buChar char="•"/>
            </a:pPr>
            <a:r>
              <a:rPr lang="en-US" sz="2000" dirty="0"/>
              <a:t>prioritization</a:t>
            </a:r>
          </a:p>
          <a:p>
            <a:pPr marL="800100" lvl="1" indent="-342900">
              <a:lnSpc>
                <a:spcPts val="3080"/>
              </a:lnSpc>
              <a:buClr>
                <a:schemeClr val="accent2"/>
              </a:buClr>
              <a:buFont typeface="Arial" charset="0"/>
              <a:buChar char="•"/>
            </a:pPr>
            <a:r>
              <a:rPr lang="en-US" sz="2000" dirty="0"/>
              <a:t>passion</a:t>
            </a:r>
          </a:p>
          <a:p>
            <a:pPr marL="800100" lvl="1" indent="-342900">
              <a:lnSpc>
                <a:spcPts val="3080"/>
              </a:lnSpc>
              <a:buClr>
                <a:schemeClr val="accent2"/>
              </a:buClr>
              <a:buFont typeface="Arial" charset="0"/>
              <a:buChar char="•"/>
            </a:pPr>
            <a:r>
              <a:rPr lang="en-US" sz="2000" dirty="0"/>
              <a:t>history</a:t>
            </a:r>
          </a:p>
          <a:p>
            <a:pPr marL="800100" lvl="1" indent="-342900">
              <a:lnSpc>
                <a:spcPts val="3080"/>
              </a:lnSpc>
              <a:buClr>
                <a:schemeClr val="accent2"/>
              </a:buClr>
              <a:buFont typeface="Arial" charset="0"/>
              <a:buChar char="•"/>
            </a:pPr>
            <a:r>
              <a:rPr lang="en-US" sz="2000" dirty="0"/>
              <a:t>stories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6364" y="576859"/>
            <a:ext cx="51654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+mj-lt"/>
              </a:rPr>
              <a:t>managing is a talking game</a:t>
            </a:r>
          </a:p>
        </p:txBody>
      </p:sp>
    </p:spTree>
    <p:extLst>
      <p:ext uri="{BB962C8B-B14F-4D97-AF65-F5344CB8AC3E}">
        <p14:creationId xmlns:p14="http://schemas.microsoft.com/office/powerpoint/2010/main" val="539516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theories of firms/ business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1080" y="2027928"/>
            <a:ext cx="8869686" cy="3070883"/>
          </a:xfrm>
        </p:spPr>
        <p:txBody>
          <a:bodyPr>
            <a:normAutofit/>
          </a:bodyPr>
          <a:lstStyle/>
          <a:p>
            <a:pPr>
              <a:lnSpc>
                <a:spcPts val="3380"/>
              </a:lnSpc>
              <a:buClr>
                <a:schemeClr val="accent2"/>
              </a:buClr>
            </a:pPr>
            <a:r>
              <a:rPr lang="en-US" sz="2400" dirty="0"/>
              <a:t>Morgan: machine bureaucracy, psychic prison, brain, culture, etc.</a:t>
            </a:r>
          </a:p>
          <a:p>
            <a:pPr>
              <a:lnSpc>
                <a:spcPts val="3380"/>
              </a:lnSpc>
              <a:buClr>
                <a:schemeClr val="accent2"/>
              </a:buClr>
            </a:pPr>
            <a:r>
              <a:rPr lang="en-US" sz="2400" dirty="0"/>
              <a:t>emergent</a:t>
            </a:r>
          </a:p>
          <a:p>
            <a:pPr>
              <a:lnSpc>
                <a:spcPts val="3380"/>
              </a:lnSpc>
              <a:buClr>
                <a:schemeClr val="accent2"/>
              </a:buClr>
            </a:pPr>
            <a:r>
              <a:rPr lang="en-US" sz="2400" dirty="0"/>
              <a:t>transaction cost minimization</a:t>
            </a:r>
          </a:p>
          <a:p>
            <a:pPr>
              <a:lnSpc>
                <a:spcPts val="3380"/>
              </a:lnSpc>
              <a:buClr>
                <a:schemeClr val="accent2"/>
              </a:buClr>
            </a:pPr>
            <a:r>
              <a:rPr lang="en-US" sz="2400" dirty="0"/>
              <a:t>economic rents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 to Firm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DD81D-0D27-1044-ABF6-74FF6951EC9E}" type="slidenum">
              <a:rPr lang="en-US" smtClean="0"/>
              <a:t>2</a:t>
            </a:fld>
            <a:endParaRPr lang="en-US"/>
          </a:p>
        </p:txBody>
      </p:sp>
      <p:sp>
        <p:nvSpPr>
          <p:cNvPr id="7" name="Left Arrow 6"/>
          <p:cNvSpPr/>
          <p:nvPr/>
        </p:nvSpPr>
        <p:spPr>
          <a:xfrm rot="1506765">
            <a:off x="6989323" y="4220302"/>
            <a:ext cx="3657600" cy="923958"/>
          </a:xfrm>
          <a:prstGeom prst="leftArrow">
            <a:avLst/>
          </a:prstGeom>
          <a:solidFill>
            <a:schemeClr val="accent2">
              <a:lumMod val="20000"/>
              <a:lumOff val="80000"/>
            </a:schemeClr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knowledge-based theory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315183" y="3064053"/>
            <a:ext cx="4760068" cy="1329447"/>
          </a:xfrm>
          <a:prstGeom prst="roundRect">
            <a:avLst/>
          </a:prstGeom>
          <a:solidFill>
            <a:schemeClr val="accent2">
              <a:lumMod val="60000"/>
              <a:lumOff val="40000"/>
              <a:alpha val="16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52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29" y="333412"/>
            <a:ext cx="2713352" cy="782766"/>
          </a:xfrm>
        </p:spPr>
        <p:txBody>
          <a:bodyPr/>
          <a:lstStyle/>
          <a:p>
            <a:r>
              <a:rPr lang="en-US" sz="3600" dirty="0">
                <a:solidFill>
                  <a:srgbClr val="0070C0"/>
                </a:solidFill>
              </a:rPr>
              <a:t>rhetoric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4171" y="1673378"/>
            <a:ext cx="5488858" cy="3212729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</a:pPr>
            <a:r>
              <a:rPr lang="en-US" sz="2400" dirty="0"/>
              <a:t>logos, ethos, pathos</a:t>
            </a:r>
          </a:p>
          <a:p>
            <a:pPr>
              <a:buClr>
                <a:schemeClr val="accent2"/>
              </a:buClr>
            </a:pPr>
            <a:r>
              <a:rPr lang="en-US" sz="2400" dirty="0"/>
              <a:t>canons</a:t>
            </a:r>
          </a:p>
          <a:p>
            <a:pPr lvl="1">
              <a:buClr>
                <a:schemeClr val="accent2"/>
              </a:buClr>
            </a:pPr>
            <a:r>
              <a:rPr lang="en-US" sz="2000" dirty="0" err="1"/>
              <a:t>inventio</a:t>
            </a:r>
            <a:r>
              <a:rPr lang="en-US" sz="2000" dirty="0"/>
              <a:t> (develop an argument)</a:t>
            </a:r>
          </a:p>
          <a:p>
            <a:pPr lvl="1">
              <a:buClr>
                <a:schemeClr val="accent2"/>
              </a:buClr>
            </a:pPr>
            <a:r>
              <a:rPr lang="en-US" sz="2000" dirty="0" err="1"/>
              <a:t>dispositio</a:t>
            </a:r>
            <a:r>
              <a:rPr lang="en-US" sz="2000" dirty="0"/>
              <a:t> (arrangement)</a:t>
            </a:r>
          </a:p>
          <a:p>
            <a:pPr lvl="1">
              <a:buClr>
                <a:schemeClr val="accent2"/>
              </a:buClr>
            </a:pPr>
            <a:r>
              <a:rPr lang="en-US" sz="2000" dirty="0" err="1"/>
              <a:t>elecutio</a:t>
            </a:r>
            <a:r>
              <a:rPr lang="en-US" sz="2000" dirty="0"/>
              <a:t> (style of presentation)</a:t>
            </a:r>
          </a:p>
          <a:p>
            <a:pPr lvl="1">
              <a:buClr>
                <a:schemeClr val="accent2"/>
              </a:buClr>
            </a:pPr>
            <a:r>
              <a:rPr lang="en-US" sz="2000" dirty="0" err="1"/>
              <a:t>memoria</a:t>
            </a:r>
            <a:endParaRPr lang="en-US" sz="2000" dirty="0"/>
          </a:p>
          <a:p>
            <a:pPr lvl="1">
              <a:buClr>
                <a:schemeClr val="accent2"/>
              </a:buClr>
            </a:pPr>
            <a:r>
              <a:rPr lang="en-US" sz="2000" dirty="0" err="1"/>
              <a:t>actio</a:t>
            </a:r>
            <a:r>
              <a:rPr lang="en-US" sz="2000" dirty="0"/>
              <a:t> (delivery)</a:t>
            </a:r>
          </a:p>
          <a:p>
            <a:pPr>
              <a:buClr>
                <a:schemeClr val="accent2"/>
              </a:buClr>
            </a:pPr>
            <a:r>
              <a:rPr lang="en-US" sz="2400" dirty="0"/>
              <a:t>firm as a unique universe of language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778" y="857404"/>
            <a:ext cx="3393713" cy="5167312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 to Firm 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BEAB-0794-D544-B466-6547D65D9EA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0133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social contract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9891" y="2052895"/>
            <a:ext cx="6901543" cy="2149157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</a:pPr>
            <a:r>
              <a:rPr lang="en-US" sz="2400" dirty="0"/>
              <a:t>private firms – leveraging private property</a:t>
            </a:r>
          </a:p>
          <a:p>
            <a:pPr>
              <a:buClr>
                <a:schemeClr val="accent2"/>
              </a:buClr>
            </a:pPr>
            <a:r>
              <a:rPr lang="en-US" sz="2400" dirty="0"/>
              <a:t>‘engine’ of democratic capitalism</a:t>
            </a:r>
          </a:p>
          <a:p>
            <a:pPr>
              <a:buClr>
                <a:schemeClr val="accent2"/>
              </a:buClr>
            </a:pPr>
            <a:r>
              <a:rPr lang="en-US" sz="2400" dirty="0"/>
              <a:t>at society’s pleasure - business ethics &amp; CSR</a:t>
            </a:r>
          </a:p>
          <a:p>
            <a:pPr>
              <a:buClr>
                <a:schemeClr val="accent2"/>
              </a:buClr>
            </a:pPr>
            <a:r>
              <a:rPr lang="en-US" sz="2400" dirty="0"/>
              <a:t>where new economic value comes from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 to Firm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BEAB-0794-D544-B466-6547D65D9EA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1385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571" y="397782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managing the tensions between firms and society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5871" y="2028495"/>
            <a:ext cx="7239000" cy="3097688"/>
          </a:xfrm>
        </p:spPr>
        <p:txBody>
          <a:bodyPr>
            <a:normAutofit/>
          </a:bodyPr>
          <a:lstStyle/>
          <a:p>
            <a:pPr>
              <a:lnSpc>
                <a:spcPts val="3080"/>
              </a:lnSpc>
              <a:spcBef>
                <a:spcPts val="1600"/>
              </a:spcBef>
              <a:buClr>
                <a:schemeClr val="accent2"/>
              </a:buClr>
            </a:pPr>
            <a:r>
              <a:rPr lang="en-US" sz="2400" dirty="0"/>
              <a:t>history of labor / capital relations</a:t>
            </a:r>
          </a:p>
          <a:p>
            <a:pPr>
              <a:lnSpc>
                <a:spcPts val="3080"/>
              </a:lnSpc>
              <a:spcBef>
                <a:spcPts val="1600"/>
              </a:spcBef>
              <a:buClr>
                <a:schemeClr val="accent2"/>
              </a:buClr>
            </a:pPr>
            <a:r>
              <a:rPr lang="en-US" sz="2400" dirty="0"/>
              <a:t>Piketty</a:t>
            </a:r>
          </a:p>
          <a:p>
            <a:pPr>
              <a:lnSpc>
                <a:spcPts val="3080"/>
              </a:lnSpc>
              <a:spcBef>
                <a:spcPts val="1600"/>
              </a:spcBef>
              <a:buClr>
                <a:schemeClr val="accent2"/>
              </a:buClr>
            </a:pPr>
            <a:r>
              <a:rPr lang="en-US" sz="2400" dirty="0"/>
              <a:t>Precariat</a:t>
            </a:r>
          </a:p>
          <a:p>
            <a:pPr>
              <a:lnSpc>
                <a:spcPts val="3080"/>
              </a:lnSpc>
              <a:spcBef>
                <a:spcPts val="1600"/>
              </a:spcBef>
              <a:buClr>
                <a:schemeClr val="accent2"/>
              </a:buClr>
            </a:pPr>
            <a:r>
              <a:rPr lang="en-US" sz="2400" dirty="0"/>
              <a:t>benefits and costs of institutionalizing and legitimating firms as the ‘the engines of capitalism’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 to Firm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BEAB-0794-D544-B466-6547D65D9EA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0124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2018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 to Firm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BEAB-0794-D544-B466-6547D65D9EA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056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 to Firm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BEAB-0794-D544-B466-6547D65D9EAE}" type="slidenum">
              <a:rPr lang="en-US" smtClean="0"/>
              <a:t>3</a:t>
            </a:fld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207945" y="989801"/>
            <a:ext cx="6631920" cy="4380271"/>
          </a:xfrm>
          <a:custGeom>
            <a:avLst/>
            <a:gdLst>
              <a:gd name="connsiteX0" fmla="*/ 3790460 w 7108847"/>
              <a:gd name="connsiteY0" fmla="*/ 2728451 h 2979174"/>
              <a:gd name="connsiteX1" fmla="*/ 3716718 w 7108847"/>
              <a:gd name="connsiteY1" fmla="*/ 2757948 h 2979174"/>
              <a:gd name="connsiteX2" fmla="*/ 3274266 w 7108847"/>
              <a:gd name="connsiteY2" fmla="*/ 2787445 h 2979174"/>
              <a:gd name="connsiteX3" fmla="*/ 2876060 w 7108847"/>
              <a:gd name="connsiteY3" fmla="*/ 2772697 h 2979174"/>
              <a:gd name="connsiteX4" fmla="*/ 2772821 w 7108847"/>
              <a:gd name="connsiteY4" fmla="*/ 2757948 h 2979174"/>
              <a:gd name="connsiteX5" fmla="*/ 2625337 w 7108847"/>
              <a:gd name="connsiteY5" fmla="*/ 2743200 h 2979174"/>
              <a:gd name="connsiteX6" fmla="*/ 2492602 w 7108847"/>
              <a:gd name="connsiteY6" fmla="*/ 2713703 h 2979174"/>
              <a:gd name="connsiteX7" fmla="*/ 2404112 w 7108847"/>
              <a:gd name="connsiteY7" fmla="*/ 2698955 h 2979174"/>
              <a:gd name="connsiteX8" fmla="*/ 2168137 w 7108847"/>
              <a:gd name="connsiteY8" fmla="*/ 2625213 h 2979174"/>
              <a:gd name="connsiteX9" fmla="*/ 2079647 w 7108847"/>
              <a:gd name="connsiteY9" fmla="*/ 2595716 h 2979174"/>
              <a:gd name="connsiteX10" fmla="*/ 1932163 w 7108847"/>
              <a:gd name="connsiteY10" fmla="*/ 2521974 h 2979174"/>
              <a:gd name="connsiteX11" fmla="*/ 1814176 w 7108847"/>
              <a:gd name="connsiteY11" fmla="*/ 2462980 h 2979174"/>
              <a:gd name="connsiteX12" fmla="*/ 1696189 w 7108847"/>
              <a:gd name="connsiteY12" fmla="*/ 2418735 h 2979174"/>
              <a:gd name="connsiteX13" fmla="*/ 1312731 w 7108847"/>
              <a:gd name="connsiteY13" fmla="*/ 2212258 h 2979174"/>
              <a:gd name="connsiteX14" fmla="*/ 1150499 w 7108847"/>
              <a:gd name="connsiteY14" fmla="*/ 2138516 h 2979174"/>
              <a:gd name="connsiteX15" fmla="*/ 752292 w 7108847"/>
              <a:gd name="connsiteY15" fmla="*/ 1887793 h 2979174"/>
              <a:gd name="connsiteX16" fmla="*/ 309841 w 7108847"/>
              <a:gd name="connsiteY16" fmla="*/ 1533832 h 2979174"/>
              <a:gd name="connsiteX17" fmla="*/ 147608 w 7108847"/>
              <a:gd name="connsiteY17" fmla="*/ 1371600 h 2979174"/>
              <a:gd name="connsiteX18" fmla="*/ 44370 w 7108847"/>
              <a:gd name="connsiteY18" fmla="*/ 1209367 h 2979174"/>
              <a:gd name="connsiteX19" fmla="*/ 14873 w 7108847"/>
              <a:gd name="connsiteY19" fmla="*/ 1135626 h 2979174"/>
              <a:gd name="connsiteX20" fmla="*/ 14873 w 7108847"/>
              <a:gd name="connsiteY20" fmla="*/ 899651 h 2979174"/>
              <a:gd name="connsiteX21" fmla="*/ 59118 w 7108847"/>
              <a:gd name="connsiteY21" fmla="*/ 796413 h 2979174"/>
              <a:gd name="connsiteX22" fmla="*/ 103363 w 7108847"/>
              <a:gd name="connsiteY22" fmla="*/ 737419 h 2979174"/>
              <a:gd name="connsiteX23" fmla="*/ 206602 w 7108847"/>
              <a:gd name="connsiteY23" fmla="*/ 604684 h 2979174"/>
              <a:gd name="connsiteX24" fmla="*/ 265595 w 7108847"/>
              <a:gd name="connsiteY24" fmla="*/ 575187 h 2979174"/>
              <a:gd name="connsiteX25" fmla="*/ 531066 w 7108847"/>
              <a:gd name="connsiteY25" fmla="*/ 442451 h 2979174"/>
              <a:gd name="connsiteX26" fmla="*/ 708047 w 7108847"/>
              <a:gd name="connsiteY26" fmla="*/ 398206 h 2979174"/>
              <a:gd name="connsiteX27" fmla="*/ 796537 w 7108847"/>
              <a:gd name="connsiteY27" fmla="*/ 368709 h 2979174"/>
              <a:gd name="connsiteX28" fmla="*/ 914524 w 7108847"/>
              <a:gd name="connsiteY28" fmla="*/ 324464 h 2979174"/>
              <a:gd name="connsiteX29" fmla="*/ 988266 w 7108847"/>
              <a:gd name="connsiteY29" fmla="*/ 309716 h 2979174"/>
              <a:gd name="connsiteX30" fmla="*/ 1297983 w 7108847"/>
              <a:gd name="connsiteY30" fmla="*/ 206477 h 2979174"/>
              <a:gd name="connsiteX31" fmla="*/ 1386473 w 7108847"/>
              <a:gd name="connsiteY31" fmla="*/ 191729 h 2979174"/>
              <a:gd name="connsiteX32" fmla="*/ 1622447 w 7108847"/>
              <a:gd name="connsiteY32" fmla="*/ 147484 h 2979174"/>
              <a:gd name="connsiteX33" fmla="*/ 1828924 w 7108847"/>
              <a:gd name="connsiteY33" fmla="*/ 103238 h 2979174"/>
              <a:gd name="connsiteX34" fmla="*/ 2212383 w 7108847"/>
              <a:gd name="connsiteY34" fmla="*/ 58993 h 2979174"/>
              <a:gd name="connsiteX35" fmla="*/ 2433608 w 7108847"/>
              <a:gd name="connsiteY35" fmla="*/ 29497 h 2979174"/>
              <a:gd name="connsiteX36" fmla="*/ 2566344 w 7108847"/>
              <a:gd name="connsiteY36" fmla="*/ 14748 h 2979174"/>
              <a:gd name="connsiteX37" fmla="*/ 2758073 w 7108847"/>
              <a:gd name="connsiteY37" fmla="*/ 0 h 2979174"/>
              <a:gd name="connsiteX38" fmla="*/ 4291905 w 7108847"/>
              <a:gd name="connsiteY38" fmla="*/ 14748 h 2979174"/>
              <a:gd name="connsiteX39" fmla="*/ 4601621 w 7108847"/>
              <a:gd name="connsiteY39" fmla="*/ 44245 h 2979174"/>
              <a:gd name="connsiteX40" fmla="*/ 4763853 w 7108847"/>
              <a:gd name="connsiteY40" fmla="*/ 58993 h 2979174"/>
              <a:gd name="connsiteX41" fmla="*/ 5191557 w 7108847"/>
              <a:gd name="connsiteY41" fmla="*/ 176980 h 2979174"/>
              <a:gd name="connsiteX42" fmla="*/ 5353789 w 7108847"/>
              <a:gd name="connsiteY42" fmla="*/ 221226 h 2979174"/>
              <a:gd name="connsiteX43" fmla="*/ 5471776 w 7108847"/>
              <a:gd name="connsiteY43" fmla="*/ 250722 h 2979174"/>
              <a:gd name="connsiteX44" fmla="*/ 5766744 w 7108847"/>
              <a:gd name="connsiteY44" fmla="*/ 368709 h 2979174"/>
              <a:gd name="connsiteX45" fmla="*/ 5914228 w 7108847"/>
              <a:gd name="connsiteY45" fmla="*/ 427703 h 2979174"/>
              <a:gd name="connsiteX46" fmla="*/ 6017466 w 7108847"/>
              <a:gd name="connsiteY46" fmla="*/ 471948 h 2979174"/>
              <a:gd name="connsiteX47" fmla="*/ 6268189 w 7108847"/>
              <a:gd name="connsiteY47" fmla="*/ 634180 h 2979174"/>
              <a:gd name="connsiteX48" fmla="*/ 6371428 w 7108847"/>
              <a:gd name="connsiteY48" fmla="*/ 693174 h 2979174"/>
              <a:gd name="connsiteX49" fmla="*/ 6695892 w 7108847"/>
              <a:gd name="connsiteY49" fmla="*/ 988142 h 2979174"/>
              <a:gd name="connsiteX50" fmla="*/ 6843376 w 7108847"/>
              <a:gd name="connsiteY50" fmla="*/ 1165122 h 2979174"/>
              <a:gd name="connsiteX51" fmla="*/ 6902370 w 7108847"/>
              <a:gd name="connsiteY51" fmla="*/ 1268361 h 2979174"/>
              <a:gd name="connsiteX52" fmla="*/ 6946615 w 7108847"/>
              <a:gd name="connsiteY52" fmla="*/ 1327355 h 2979174"/>
              <a:gd name="connsiteX53" fmla="*/ 6990860 w 7108847"/>
              <a:gd name="connsiteY53" fmla="*/ 1430593 h 2979174"/>
              <a:gd name="connsiteX54" fmla="*/ 7035105 w 7108847"/>
              <a:gd name="connsiteY54" fmla="*/ 1519084 h 2979174"/>
              <a:gd name="connsiteX55" fmla="*/ 7079350 w 7108847"/>
              <a:gd name="connsiteY55" fmla="*/ 1666567 h 2979174"/>
              <a:gd name="connsiteX56" fmla="*/ 7108847 w 7108847"/>
              <a:gd name="connsiteY56" fmla="*/ 1755058 h 2979174"/>
              <a:gd name="connsiteX57" fmla="*/ 7079350 w 7108847"/>
              <a:gd name="connsiteY57" fmla="*/ 2123767 h 2979174"/>
              <a:gd name="connsiteX58" fmla="*/ 7049853 w 7108847"/>
              <a:gd name="connsiteY58" fmla="*/ 2182761 h 2979174"/>
              <a:gd name="connsiteX59" fmla="*/ 7035105 w 7108847"/>
              <a:gd name="connsiteY59" fmla="*/ 2227006 h 2979174"/>
              <a:gd name="connsiteX60" fmla="*/ 6990860 w 7108847"/>
              <a:gd name="connsiteY60" fmla="*/ 2286000 h 2979174"/>
              <a:gd name="connsiteX61" fmla="*/ 6961363 w 7108847"/>
              <a:gd name="connsiteY61" fmla="*/ 2344993 h 2979174"/>
              <a:gd name="connsiteX62" fmla="*/ 6902370 w 7108847"/>
              <a:gd name="connsiteY62" fmla="*/ 2403987 h 2979174"/>
              <a:gd name="connsiteX63" fmla="*/ 6813879 w 7108847"/>
              <a:gd name="connsiteY63" fmla="*/ 2507226 h 2979174"/>
              <a:gd name="connsiteX64" fmla="*/ 6666395 w 7108847"/>
              <a:gd name="connsiteY64" fmla="*/ 2625213 h 2979174"/>
              <a:gd name="connsiteX65" fmla="*/ 6504163 w 7108847"/>
              <a:gd name="connsiteY65" fmla="*/ 2713703 h 2979174"/>
              <a:gd name="connsiteX66" fmla="*/ 6327183 w 7108847"/>
              <a:gd name="connsiteY66" fmla="*/ 2772697 h 2979174"/>
              <a:gd name="connsiteX67" fmla="*/ 6150202 w 7108847"/>
              <a:gd name="connsiteY67" fmla="*/ 2816942 h 2979174"/>
              <a:gd name="connsiteX68" fmla="*/ 6061712 w 7108847"/>
              <a:gd name="connsiteY68" fmla="*/ 2846438 h 2979174"/>
              <a:gd name="connsiteX69" fmla="*/ 5973221 w 7108847"/>
              <a:gd name="connsiteY69" fmla="*/ 2861187 h 2979174"/>
              <a:gd name="connsiteX70" fmla="*/ 5737247 w 7108847"/>
              <a:gd name="connsiteY70" fmla="*/ 2890684 h 2979174"/>
              <a:gd name="connsiteX71" fmla="*/ 5442279 w 7108847"/>
              <a:gd name="connsiteY71" fmla="*/ 2920180 h 2979174"/>
              <a:gd name="connsiteX72" fmla="*/ 5339041 w 7108847"/>
              <a:gd name="connsiteY72" fmla="*/ 2934929 h 2979174"/>
              <a:gd name="connsiteX73" fmla="*/ 5191557 w 7108847"/>
              <a:gd name="connsiteY73" fmla="*/ 2949677 h 2979174"/>
              <a:gd name="connsiteX74" fmla="*/ 4881841 w 7108847"/>
              <a:gd name="connsiteY74" fmla="*/ 2979174 h 2979174"/>
              <a:gd name="connsiteX75" fmla="*/ 4675363 w 7108847"/>
              <a:gd name="connsiteY75" fmla="*/ 2964426 h 2979174"/>
              <a:gd name="connsiteX76" fmla="*/ 4542628 w 7108847"/>
              <a:gd name="connsiteY76" fmla="*/ 2979174 h 2979174"/>
              <a:gd name="connsiteX77" fmla="*/ 4409892 w 7108847"/>
              <a:gd name="connsiteY77" fmla="*/ 2964426 h 2979174"/>
              <a:gd name="connsiteX78" fmla="*/ 4203415 w 7108847"/>
              <a:gd name="connsiteY78" fmla="*/ 2934929 h 2979174"/>
              <a:gd name="connsiteX79" fmla="*/ 4144421 w 7108847"/>
              <a:gd name="connsiteY79" fmla="*/ 2920180 h 2979174"/>
              <a:gd name="connsiteX80" fmla="*/ 3864202 w 7108847"/>
              <a:gd name="connsiteY80" fmla="*/ 2875935 h 2979174"/>
              <a:gd name="connsiteX81" fmla="*/ 3805208 w 7108847"/>
              <a:gd name="connsiteY81" fmla="*/ 2861187 h 2979174"/>
              <a:gd name="connsiteX82" fmla="*/ 3716718 w 7108847"/>
              <a:gd name="connsiteY82" fmla="*/ 2831690 h 2979174"/>
              <a:gd name="connsiteX83" fmla="*/ 3583983 w 7108847"/>
              <a:gd name="connsiteY83" fmla="*/ 2802193 h 2979174"/>
              <a:gd name="connsiteX84" fmla="*/ 3510241 w 7108847"/>
              <a:gd name="connsiteY84" fmla="*/ 2787445 h 2979174"/>
              <a:gd name="connsiteX85" fmla="*/ 3510241 w 7108847"/>
              <a:gd name="connsiteY85" fmla="*/ 2757948 h 2979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7108847" h="2979174">
                <a:moveTo>
                  <a:pt x="3790460" y="2728451"/>
                </a:moveTo>
                <a:cubicBezTo>
                  <a:pt x="3765879" y="2738283"/>
                  <a:pt x="3742739" y="2753069"/>
                  <a:pt x="3716718" y="2757948"/>
                </a:cubicBezTo>
                <a:cubicBezTo>
                  <a:pt x="3644229" y="2771540"/>
                  <a:pt x="3293663" y="2786424"/>
                  <a:pt x="3274266" y="2787445"/>
                </a:cubicBezTo>
                <a:cubicBezTo>
                  <a:pt x="3141531" y="2782529"/>
                  <a:pt x="3008657" y="2780497"/>
                  <a:pt x="2876060" y="2772697"/>
                </a:cubicBezTo>
                <a:cubicBezTo>
                  <a:pt x="2841358" y="2770656"/>
                  <a:pt x="2807345" y="2762010"/>
                  <a:pt x="2772821" y="2757948"/>
                </a:cubicBezTo>
                <a:cubicBezTo>
                  <a:pt x="2723753" y="2752175"/>
                  <a:pt x="2674498" y="2748116"/>
                  <a:pt x="2625337" y="2743200"/>
                </a:cubicBezTo>
                <a:cubicBezTo>
                  <a:pt x="2562206" y="2727416"/>
                  <a:pt x="2561263" y="2726186"/>
                  <a:pt x="2492602" y="2713703"/>
                </a:cubicBezTo>
                <a:cubicBezTo>
                  <a:pt x="2463181" y="2708354"/>
                  <a:pt x="2433435" y="2704820"/>
                  <a:pt x="2404112" y="2698955"/>
                </a:cubicBezTo>
                <a:cubicBezTo>
                  <a:pt x="2329544" y="2684041"/>
                  <a:pt x="2227049" y="2644850"/>
                  <a:pt x="2168137" y="2625213"/>
                </a:cubicBezTo>
                <a:cubicBezTo>
                  <a:pt x="2138640" y="2615381"/>
                  <a:pt x="2107457" y="2609621"/>
                  <a:pt x="2079647" y="2595716"/>
                </a:cubicBezTo>
                <a:lnTo>
                  <a:pt x="1932163" y="2521974"/>
                </a:lnTo>
                <a:cubicBezTo>
                  <a:pt x="1892834" y="2502309"/>
                  <a:pt x="1855348" y="2478419"/>
                  <a:pt x="1814176" y="2462980"/>
                </a:cubicBezTo>
                <a:cubicBezTo>
                  <a:pt x="1774847" y="2448232"/>
                  <a:pt x="1734373" y="2436236"/>
                  <a:pt x="1696189" y="2418735"/>
                </a:cubicBezTo>
                <a:cubicBezTo>
                  <a:pt x="1193894" y="2188516"/>
                  <a:pt x="1675816" y="2402445"/>
                  <a:pt x="1312731" y="2212258"/>
                </a:cubicBezTo>
                <a:cubicBezTo>
                  <a:pt x="1260111" y="2184695"/>
                  <a:pt x="1202510" y="2167212"/>
                  <a:pt x="1150499" y="2138516"/>
                </a:cubicBezTo>
                <a:cubicBezTo>
                  <a:pt x="1084726" y="2102228"/>
                  <a:pt x="845652" y="1955012"/>
                  <a:pt x="752292" y="1887793"/>
                </a:cubicBezTo>
                <a:cubicBezTo>
                  <a:pt x="632418" y="1801484"/>
                  <a:pt x="417071" y="1641062"/>
                  <a:pt x="309841" y="1533832"/>
                </a:cubicBezTo>
                <a:cubicBezTo>
                  <a:pt x="255763" y="1479755"/>
                  <a:pt x="190029" y="1435233"/>
                  <a:pt x="147608" y="1371600"/>
                </a:cubicBezTo>
                <a:cubicBezTo>
                  <a:pt x="124231" y="1336534"/>
                  <a:pt x="65197" y="1251022"/>
                  <a:pt x="44370" y="1209367"/>
                </a:cubicBezTo>
                <a:cubicBezTo>
                  <a:pt x="32530" y="1185688"/>
                  <a:pt x="24705" y="1160206"/>
                  <a:pt x="14873" y="1135626"/>
                </a:cubicBezTo>
                <a:cubicBezTo>
                  <a:pt x="-1151" y="1007439"/>
                  <a:pt x="-8434" y="1027837"/>
                  <a:pt x="14873" y="899651"/>
                </a:cubicBezTo>
                <a:cubicBezTo>
                  <a:pt x="20020" y="871342"/>
                  <a:pt x="46078" y="817277"/>
                  <a:pt x="59118" y="796413"/>
                </a:cubicBezTo>
                <a:cubicBezTo>
                  <a:pt x="72146" y="775569"/>
                  <a:pt x="89267" y="757556"/>
                  <a:pt x="103363" y="737419"/>
                </a:cubicBezTo>
                <a:cubicBezTo>
                  <a:pt x="133858" y="693854"/>
                  <a:pt x="160864" y="637355"/>
                  <a:pt x="206602" y="604684"/>
                </a:cubicBezTo>
                <a:cubicBezTo>
                  <a:pt x="224492" y="591905"/>
                  <a:pt x="246604" y="586265"/>
                  <a:pt x="265595" y="575187"/>
                </a:cubicBezTo>
                <a:cubicBezTo>
                  <a:pt x="359102" y="520641"/>
                  <a:pt x="419729" y="464718"/>
                  <a:pt x="531066" y="442451"/>
                </a:cubicBezTo>
                <a:cubicBezTo>
                  <a:pt x="621701" y="424324"/>
                  <a:pt x="606693" y="429392"/>
                  <a:pt x="708047" y="398206"/>
                </a:cubicBezTo>
                <a:cubicBezTo>
                  <a:pt x="737764" y="389062"/>
                  <a:pt x="767256" y="379166"/>
                  <a:pt x="796537" y="368709"/>
                </a:cubicBezTo>
                <a:cubicBezTo>
                  <a:pt x="836093" y="354582"/>
                  <a:pt x="874378" y="336816"/>
                  <a:pt x="914524" y="324464"/>
                </a:cubicBezTo>
                <a:cubicBezTo>
                  <a:pt x="938483" y="317092"/>
                  <a:pt x="963685" y="314632"/>
                  <a:pt x="988266" y="309716"/>
                </a:cubicBezTo>
                <a:cubicBezTo>
                  <a:pt x="1099646" y="261982"/>
                  <a:pt x="1165727" y="228519"/>
                  <a:pt x="1297983" y="206477"/>
                </a:cubicBezTo>
                <a:cubicBezTo>
                  <a:pt x="1327480" y="201561"/>
                  <a:pt x="1357233" y="197995"/>
                  <a:pt x="1386473" y="191729"/>
                </a:cubicBezTo>
                <a:cubicBezTo>
                  <a:pt x="1605489" y="144797"/>
                  <a:pt x="1403052" y="174908"/>
                  <a:pt x="1622447" y="147484"/>
                </a:cubicBezTo>
                <a:cubicBezTo>
                  <a:pt x="1730729" y="120413"/>
                  <a:pt x="1729005" y="117512"/>
                  <a:pt x="1828924" y="103238"/>
                </a:cubicBezTo>
                <a:cubicBezTo>
                  <a:pt x="1956299" y="85042"/>
                  <a:pt x="2085008" y="77189"/>
                  <a:pt x="2212383" y="58993"/>
                </a:cubicBezTo>
                <a:cubicBezTo>
                  <a:pt x="2315867" y="44210"/>
                  <a:pt x="2325584" y="42206"/>
                  <a:pt x="2433608" y="29497"/>
                </a:cubicBezTo>
                <a:cubicBezTo>
                  <a:pt x="2477821" y="24295"/>
                  <a:pt x="2522009" y="18778"/>
                  <a:pt x="2566344" y="14748"/>
                </a:cubicBezTo>
                <a:cubicBezTo>
                  <a:pt x="2630179" y="8945"/>
                  <a:pt x="2694163" y="4916"/>
                  <a:pt x="2758073" y="0"/>
                </a:cubicBezTo>
                <a:lnTo>
                  <a:pt x="4291905" y="14748"/>
                </a:lnTo>
                <a:cubicBezTo>
                  <a:pt x="4395581" y="17236"/>
                  <a:pt x="4498368" y="34565"/>
                  <a:pt x="4601621" y="44245"/>
                </a:cubicBezTo>
                <a:lnTo>
                  <a:pt x="4763853" y="58993"/>
                </a:lnTo>
                <a:cubicBezTo>
                  <a:pt x="5379637" y="221041"/>
                  <a:pt x="4799618" y="64997"/>
                  <a:pt x="5191557" y="176980"/>
                </a:cubicBezTo>
                <a:cubicBezTo>
                  <a:pt x="5245453" y="192379"/>
                  <a:pt x="5299582" y="206961"/>
                  <a:pt x="5353789" y="221226"/>
                </a:cubicBezTo>
                <a:cubicBezTo>
                  <a:pt x="5392994" y="231543"/>
                  <a:pt x="5434136" y="235666"/>
                  <a:pt x="5471776" y="250722"/>
                </a:cubicBezTo>
                <a:lnTo>
                  <a:pt x="5766744" y="368709"/>
                </a:lnTo>
                <a:lnTo>
                  <a:pt x="5914228" y="427703"/>
                </a:lnTo>
                <a:cubicBezTo>
                  <a:pt x="5948848" y="441958"/>
                  <a:pt x="5986033" y="451609"/>
                  <a:pt x="6017466" y="471948"/>
                </a:cubicBezTo>
                <a:cubicBezTo>
                  <a:pt x="6101040" y="526025"/>
                  <a:pt x="6181761" y="584792"/>
                  <a:pt x="6268189" y="634180"/>
                </a:cubicBezTo>
                <a:cubicBezTo>
                  <a:pt x="6302602" y="653845"/>
                  <a:pt x="6339519" y="669662"/>
                  <a:pt x="6371428" y="693174"/>
                </a:cubicBezTo>
                <a:cubicBezTo>
                  <a:pt x="6457577" y="756653"/>
                  <a:pt x="6624698" y="902709"/>
                  <a:pt x="6695892" y="988142"/>
                </a:cubicBezTo>
                <a:cubicBezTo>
                  <a:pt x="6745053" y="1047135"/>
                  <a:pt x="6805276" y="1098448"/>
                  <a:pt x="6843376" y="1165122"/>
                </a:cubicBezTo>
                <a:cubicBezTo>
                  <a:pt x="6863041" y="1199535"/>
                  <a:pt x="6881091" y="1234922"/>
                  <a:pt x="6902370" y="1268361"/>
                </a:cubicBezTo>
                <a:cubicBezTo>
                  <a:pt x="6915567" y="1289099"/>
                  <a:pt x="6934844" y="1305776"/>
                  <a:pt x="6946615" y="1327355"/>
                </a:cubicBezTo>
                <a:cubicBezTo>
                  <a:pt x="6964543" y="1360223"/>
                  <a:pt x="6975171" y="1396599"/>
                  <a:pt x="6990860" y="1430593"/>
                </a:cubicBezTo>
                <a:cubicBezTo>
                  <a:pt x="7004680" y="1460536"/>
                  <a:pt x="7022421" y="1488642"/>
                  <a:pt x="7035105" y="1519084"/>
                </a:cubicBezTo>
                <a:cubicBezTo>
                  <a:pt x="7072353" y="1608480"/>
                  <a:pt x="7056187" y="1589355"/>
                  <a:pt x="7079350" y="1666567"/>
                </a:cubicBezTo>
                <a:cubicBezTo>
                  <a:pt x="7088284" y="1696348"/>
                  <a:pt x="7099015" y="1725561"/>
                  <a:pt x="7108847" y="1755058"/>
                </a:cubicBezTo>
                <a:cubicBezTo>
                  <a:pt x="7108580" y="1760391"/>
                  <a:pt x="7109401" y="2033617"/>
                  <a:pt x="7079350" y="2123767"/>
                </a:cubicBezTo>
                <a:cubicBezTo>
                  <a:pt x="7072397" y="2144624"/>
                  <a:pt x="7058514" y="2162553"/>
                  <a:pt x="7049853" y="2182761"/>
                </a:cubicBezTo>
                <a:cubicBezTo>
                  <a:pt x="7043729" y="2197050"/>
                  <a:pt x="7042818" y="2213508"/>
                  <a:pt x="7035105" y="2227006"/>
                </a:cubicBezTo>
                <a:cubicBezTo>
                  <a:pt x="7022910" y="2248348"/>
                  <a:pt x="7003888" y="2265156"/>
                  <a:pt x="6990860" y="2286000"/>
                </a:cubicBezTo>
                <a:cubicBezTo>
                  <a:pt x="6979208" y="2304644"/>
                  <a:pt x="6974554" y="2327405"/>
                  <a:pt x="6961363" y="2344993"/>
                </a:cubicBezTo>
                <a:cubicBezTo>
                  <a:pt x="6944677" y="2367241"/>
                  <a:pt x="6920468" y="2382872"/>
                  <a:pt x="6902370" y="2403987"/>
                </a:cubicBezTo>
                <a:cubicBezTo>
                  <a:pt x="6830113" y="2488287"/>
                  <a:pt x="6928291" y="2409159"/>
                  <a:pt x="6813879" y="2507226"/>
                </a:cubicBezTo>
                <a:cubicBezTo>
                  <a:pt x="6766078" y="2548198"/>
                  <a:pt x="6720380" y="2592822"/>
                  <a:pt x="6666395" y="2625213"/>
                </a:cubicBezTo>
                <a:cubicBezTo>
                  <a:pt x="6595376" y="2667824"/>
                  <a:pt x="6582627" y="2678038"/>
                  <a:pt x="6504163" y="2713703"/>
                </a:cubicBezTo>
                <a:cubicBezTo>
                  <a:pt x="6407933" y="2757444"/>
                  <a:pt x="6441355" y="2734640"/>
                  <a:pt x="6327183" y="2772697"/>
                </a:cubicBezTo>
                <a:cubicBezTo>
                  <a:pt x="6184062" y="2820404"/>
                  <a:pt x="6328368" y="2791489"/>
                  <a:pt x="6150202" y="2816942"/>
                </a:cubicBezTo>
                <a:cubicBezTo>
                  <a:pt x="6120705" y="2826774"/>
                  <a:pt x="6091876" y="2838897"/>
                  <a:pt x="6061712" y="2846438"/>
                </a:cubicBezTo>
                <a:cubicBezTo>
                  <a:pt x="6032701" y="2853691"/>
                  <a:pt x="6002851" y="2857147"/>
                  <a:pt x="5973221" y="2861187"/>
                </a:cubicBezTo>
                <a:cubicBezTo>
                  <a:pt x="5894678" y="2871898"/>
                  <a:pt x="5815905" y="2880852"/>
                  <a:pt x="5737247" y="2890684"/>
                </a:cubicBezTo>
                <a:cubicBezTo>
                  <a:pt x="5399465" y="2932907"/>
                  <a:pt x="5899305" y="2872072"/>
                  <a:pt x="5442279" y="2920180"/>
                </a:cubicBezTo>
                <a:cubicBezTo>
                  <a:pt x="5407708" y="2923819"/>
                  <a:pt x="5373565" y="2930867"/>
                  <a:pt x="5339041" y="2934929"/>
                </a:cubicBezTo>
                <a:cubicBezTo>
                  <a:pt x="5289973" y="2940702"/>
                  <a:pt x="5240718" y="2944761"/>
                  <a:pt x="5191557" y="2949677"/>
                </a:cubicBezTo>
                <a:cubicBezTo>
                  <a:pt x="5066474" y="2974695"/>
                  <a:pt x="5061279" y="2979174"/>
                  <a:pt x="4881841" y="2979174"/>
                </a:cubicBezTo>
                <a:cubicBezTo>
                  <a:pt x="4812840" y="2979174"/>
                  <a:pt x="4744189" y="2969342"/>
                  <a:pt x="4675363" y="2964426"/>
                </a:cubicBezTo>
                <a:cubicBezTo>
                  <a:pt x="4631118" y="2969342"/>
                  <a:pt x="4587145" y="2979174"/>
                  <a:pt x="4542628" y="2979174"/>
                </a:cubicBezTo>
                <a:cubicBezTo>
                  <a:pt x="4498110" y="2979174"/>
                  <a:pt x="4454036" y="2970184"/>
                  <a:pt x="4409892" y="2964426"/>
                </a:cubicBezTo>
                <a:cubicBezTo>
                  <a:pt x="4340952" y="2955434"/>
                  <a:pt x="4272241" y="2944761"/>
                  <a:pt x="4203415" y="2934929"/>
                </a:cubicBezTo>
                <a:cubicBezTo>
                  <a:pt x="4183349" y="2932062"/>
                  <a:pt x="4164297" y="2924155"/>
                  <a:pt x="4144421" y="2920180"/>
                </a:cubicBezTo>
                <a:cubicBezTo>
                  <a:pt x="4051633" y="2901622"/>
                  <a:pt x="3956990" y="2894493"/>
                  <a:pt x="3864202" y="2875935"/>
                </a:cubicBezTo>
                <a:cubicBezTo>
                  <a:pt x="3844326" y="2871960"/>
                  <a:pt x="3824623" y="2867011"/>
                  <a:pt x="3805208" y="2861187"/>
                </a:cubicBezTo>
                <a:cubicBezTo>
                  <a:pt x="3775427" y="2852253"/>
                  <a:pt x="3747206" y="2837788"/>
                  <a:pt x="3716718" y="2831690"/>
                </a:cubicBezTo>
                <a:cubicBezTo>
                  <a:pt x="3494309" y="2787209"/>
                  <a:pt x="3771436" y="2843850"/>
                  <a:pt x="3583983" y="2802193"/>
                </a:cubicBezTo>
                <a:cubicBezTo>
                  <a:pt x="3559513" y="2796755"/>
                  <a:pt x="3531736" y="2800342"/>
                  <a:pt x="3510241" y="2787445"/>
                </a:cubicBezTo>
                <a:cubicBezTo>
                  <a:pt x="3501810" y="2782386"/>
                  <a:pt x="3510241" y="2767780"/>
                  <a:pt x="3510241" y="2757948"/>
                </a:cubicBezTo>
              </a:path>
            </a:pathLst>
          </a:custGeom>
          <a:noFill/>
          <a:ln w="63500" cmpd="dbl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 rot="11561509">
            <a:off x="8425918" y="3213710"/>
            <a:ext cx="1358799" cy="1047592"/>
          </a:xfrm>
          <a:prstGeom prst="leftArrow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 rot="19243518">
            <a:off x="8984402" y="498983"/>
            <a:ext cx="2123768" cy="1533832"/>
          </a:xfrm>
          <a:prstGeom prst="leftArrow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 rot="11712727">
            <a:off x="1371023" y="673235"/>
            <a:ext cx="2123768" cy="1533832"/>
          </a:xfrm>
          <a:prstGeom prst="leftArrow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 rot="9966284">
            <a:off x="1412219" y="2825342"/>
            <a:ext cx="2123768" cy="1533832"/>
          </a:xfrm>
          <a:prstGeom prst="leftArrow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 rot="7640063">
            <a:off x="2933382" y="4611377"/>
            <a:ext cx="2123768" cy="1533832"/>
          </a:xfrm>
          <a:prstGeom prst="leftArrow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14"/>
          <p:cNvSpPr/>
          <p:nvPr/>
        </p:nvSpPr>
        <p:spPr>
          <a:xfrm rot="18823425">
            <a:off x="5196711" y="3861017"/>
            <a:ext cx="1358799" cy="1047592"/>
          </a:xfrm>
          <a:prstGeom prst="leftArrow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Arrow 15"/>
          <p:cNvSpPr/>
          <p:nvPr/>
        </p:nvSpPr>
        <p:spPr>
          <a:xfrm rot="4382750">
            <a:off x="4487246" y="1341620"/>
            <a:ext cx="1358799" cy="1047592"/>
          </a:xfrm>
          <a:prstGeom prst="leftArrow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Arrow 16"/>
          <p:cNvSpPr/>
          <p:nvPr/>
        </p:nvSpPr>
        <p:spPr>
          <a:xfrm rot="2081974">
            <a:off x="9439505" y="4536975"/>
            <a:ext cx="2123768" cy="1533832"/>
          </a:xfrm>
          <a:prstGeom prst="leftArrow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399635" y="2668031"/>
            <a:ext cx="1141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rents</a:t>
            </a:r>
          </a:p>
        </p:txBody>
      </p:sp>
    </p:spTree>
    <p:extLst>
      <p:ext uri="{BB962C8B-B14F-4D97-AF65-F5344CB8AC3E}">
        <p14:creationId xmlns:p14="http://schemas.microsoft.com/office/powerpoint/2010/main" val="2106017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2018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 to Firm 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BEAB-0794-D544-B466-6547D65D9EAE}" type="slidenum">
              <a:rPr lang="en-US" smtClean="0"/>
              <a:t>4</a:t>
            </a:fld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464745" y="989800"/>
            <a:ext cx="6631920" cy="4380271"/>
          </a:xfrm>
          <a:custGeom>
            <a:avLst/>
            <a:gdLst>
              <a:gd name="connsiteX0" fmla="*/ 3790460 w 7108847"/>
              <a:gd name="connsiteY0" fmla="*/ 2728451 h 2979174"/>
              <a:gd name="connsiteX1" fmla="*/ 3716718 w 7108847"/>
              <a:gd name="connsiteY1" fmla="*/ 2757948 h 2979174"/>
              <a:gd name="connsiteX2" fmla="*/ 3274266 w 7108847"/>
              <a:gd name="connsiteY2" fmla="*/ 2787445 h 2979174"/>
              <a:gd name="connsiteX3" fmla="*/ 2876060 w 7108847"/>
              <a:gd name="connsiteY3" fmla="*/ 2772697 h 2979174"/>
              <a:gd name="connsiteX4" fmla="*/ 2772821 w 7108847"/>
              <a:gd name="connsiteY4" fmla="*/ 2757948 h 2979174"/>
              <a:gd name="connsiteX5" fmla="*/ 2625337 w 7108847"/>
              <a:gd name="connsiteY5" fmla="*/ 2743200 h 2979174"/>
              <a:gd name="connsiteX6" fmla="*/ 2492602 w 7108847"/>
              <a:gd name="connsiteY6" fmla="*/ 2713703 h 2979174"/>
              <a:gd name="connsiteX7" fmla="*/ 2404112 w 7108847"/>
              <a:gd name="connsiteY7" fmla="*/ 2698955 h 2979174"/>
              <a:gd name="connsiteX8" fmla="*/ 2168137 w 7108847"/>
              <a:gd name="connsiteY8" fmla="*/ 2625213 h 2979174"/>
              <a:gd name="connsiteX9" fmla="*/ 2079647 w 7108847"/>
              <a:gd name="connsiteY9" fmla="*/ 2595716 h 2979174"/>
              <a:gd name="connsiteX10" fmla="*/ 1932163 w 7108847"/>
              <a:gd name="connsiteY10" fmla="*/ 2521974 h 2979174"/>
              <a:gd name="connsiteX11" fmla="*/ 1814176 w 7108847"/>
              <a:gd name="connsiteY11" fmla="*/ 2462980 h 2979174"/>
              <a:gd name="connsiteX12" fmla="*/ 1696189 w 7108847"/>
              <a:gd name="connsiteY12" fmla="*/ 2418735 h 2979174"/>
              <a:gd name="connsiteX13" fmla="*/ 1312731 w 7108847"/>
              <a:gd name="connsiteY13" fmla="*/ 2212258 h 2979174"/>
              <a:gd name="connsiteX14" fmla="*/ 1150499 w 7108847"/>
              <a:gd name="connsiteY14" fmla="*/ 2138516 h 2979174"/>
              <a:gd name="connsiteX15" fmla="*/ 752292 w 7108847"/>
              <a:gd name="connsiteY15" fmla="*/ 1887793 h 2979174"/>
              <a:gd name="connsiteX16" fmla="*/ 309841 w 7108847"/>
              <a:gd name="connsiteY16" fmla="*/ 1533832 h 2979174"/>
              <a:gd name="connsiteX17" fmla="*/ 147608 w 7108847"/>
              <a:gd name="connsiteY17" fmla="*/ 1371600 h 2979174"/>
              <a:gd name="connsiteX18" fmla="*/ 44370 w 7108847"/>
              <a:gd name="connsiteY18" fmla="*/ 1209367 h 2979174"/>
              <a:gd name="connsiteX19" fmla="*/ 14873 w 7108847"/>
              <a:gd name="connsiteY19" fmla="*/ 1135626 h 2979174"/>
              <a:gd name="connsiteX20" fmla="*/ 14873 w 7108847"/>
              <a:gd name="connsiteY20" fmla="*/ 899651 h 2979174"/>
              <a:gd name="connsiteX21" fmla="*/ 59118 w 7108847"/>
              <a:gd name="connsiteY21" fmla="*/ 796413 h 2979174"/>
              <a:gd name="connsiteX22" fmla="*/ 103363 w 7108847"/>
              <a:gd name="connsiteY22" fmla="*/ 737419 h 2979174"/>
              <a:gd name="connsiteX23" fmla="*/ 206602 w 7108847"/>
              <a:gd name="connsiteY23" fmla="*/ 604684 h 2979174"/>
              <a:gd name="connsiteX24" fmla="*/ 265595 w 7108847"/>
              <a:gd name="connsiteY24" fmla="*/ 575187 h 2979174"/>
              <a:gd name="connsiteX25" fmla="*/ 531066 w 7108847"/>
              <a:gd name="connsiteY25" fmla="*/ 442451 h 2979174"/>
              <a:gd name="connsiteX26" fmla="*/ 708047 w 7108847"/>
              <a:gd name="connsiteY26" fmla="*/ 398206 h 2979174"/>
              <a:gd name="connsiteX27" fmla="*/ 796537 w 7108847"/>
              <a:gd name="connsiteY27" fmla="*/ 368709 h 2979174"/>
              <a:gd name="connsiteX28" fmla="*/ 914524 w 7108847"/>
              <a:gd name="connsiteY28" fmla="*/ 324464 h 2979174"/>
              <a:gd name="connsiteX29" fmla="*/ 988266 w 7108847"/>
              <a:gd name="connsiteY29" fmla="*/ 309716 h 2979174"/>
              <a:gd name="connsiteX30" fmla="*/ 1297983 w 7108847"/>
              <a:gd name="connsiteY30" fmla="*/ 206477 h 2979174"/>
              <a:gd name="connsiteX31" fmla="*/ 1386473 w 7108847"/>
              <a:gd name="connsiteY31" fmla="*/ 191729 h 2979174"/>
              <a:gd name="connsiteX32" fmla="*/ 1622447 w 7108847"/>
              <a:gd name="connsiteY32" fmla="*/ 147484 h 2979174"/>
              <a:gd name="connsiteX33" fmla="*/ 1828924 w 7108847"/>
              <a:gd name="connsiteY33" fmla="*/ 103238 h 2979174"/>
              <a:gd name="connsiteX34" fmla="*/ 2212383 w 7108847"/>
              <a:gd name="connsiteY34" fmla="*/ 58993 h 2979174"/>
              <a:gd name="connsiteX35" fmla="*/ 2433608 w 7108847"/>
              <a:gd name="connsiteY35" fmla="*/ 29497 h 2979174"/>
              <a:gd name="connsiteX36" fmla="*/ 2566344 w 7108847"/>
              <a:gd name="connsiteY36" fmla="*/ 14748 h 2979174"/>
              <a:gd name="connsiteX37" fmla="*/ 2758073 w 7108847"/>
              <a:gd name="connsiteY37" fmla="*/ 0 h 2979174"/>
              <a:gd name="connsiteX38" fmla="*/ 4291905 w 7108847"/>
              <a:gd name="connsiteY38" fmla="*/ 14748 h 2979174"/>
              <a:gd name="connsiteX39" fmla="*/ 4601621 w 7108847"/>
              <a:gd name="connsiteY39" fmla="*/ 44245 h 2979174"/>
              <a:gd name="connsiteX40" fmla="*/ 4763853 w 7108847"/>
              <a:gd name="connsiteY40" fmla="*/ 58993 h 2979174"/>
              <a:gd name="connsiteX41" fmla="*/ 5191557 w 7108847"/>
              <a:gd name="connsiteY41" fmla="*/ 176980 h 2979174"/>
              <a:gd name="connsiteX42" fmla="*/ 5353789 w 7108847"/>
              <a:gd name="connsiteY42" fmla="*/ 221226 h 2979174"/>
              <a:gd name="connsiteX43" fmla="*/ 5471776 w 7108847"/>
              <a:gd name="connsiteY43" fmla="*/ 250722 h 2979174"/>
              <a:gd name="connsiteX44" fmla="*/ 5766744 w 7108847"/>
              <a:gd name="connsiteY44" fmla="*/ 368709 h 2979174"/>
              <a:gd name="connsiteX45" fmla="*/ 5914228 w 7108847"/>
              <a:gd name="connsiteY45" fmla="*/ 427703 h 2979174"/>
              <a:gd name="connsiteX46" fmla="*/ 6017466 w 7108847"/>
              <a:gd name="connsiteY46" fmla="*/ 471948 h 2979174"/>
              <a:gd name="connsiteX47" fmla="*/ 6268189 w 7108847"/>
              <a:gd name="connsiteY47" fmla="*/ 634180 h 2979174"/>
              <a:gd name="connsiteX48" fmla="*/ 6371428 w 7108847"/>
              <a:gd name="connsiteY48" fmla="*/ 693174 h 2979174"/>
              <a:gd name="connsiteX49" fmla="*/ 6695892 w 7108847"/>
              <a:gd name="connsiteY49" fmla="*/ 988142 h 2979174"/>
              <a:gd name="connsiteX50" fmla="*/ 6843376 w 7108847"/>
              <a:gd name="connsiteY50" fmla="*/ 1165122 h 2979174"/>
              <a:gd name="connsiteX51" fmla="*/ 6902370 w 7108847"/>
              <a:gd name="connsiteY51" fmla="*/ 1268361 h 2979174"/>
              <a:gd name="connsiteX52" fmla="*/ 6946615 w 7108847"/>
              <a:gd name="connsiteY52" fmla="*/ 1327355 h 2979174"/>
              <a:gd name="connsiteX53" fmla="*/ 6990860 w 7108847"/>
              <a:gd name="connsiteY53" fmla="*/ 1430593 h 2979174"/>
              <a:gd name="connsiteX54" fmla="*/ 7035105 w 7108847"/>
              <a:gd name="connsiteY54" fmla="*/ 1519084 h 2979174"/>
              <a:gd name="connsiteX55" fmla="*/ 7079350 w 7108847"/>
              <a:gd name="connsiteY55" fmla="*/ 1666567 h 2979174"/>
              <a:gd name="connsiteX56" fmla="*/ 7108847 w 7108847"/>
              <a:gd name="connsiteY56" fmla="*/ 1755058 h 2979174"/>
              <a:gd name="connsiteX57" fmla="*/ 7079350 w 7108847"/>
              <a:gd name="connsiteY57" fmla="*/ 2123767 h 2979174"/>
              <a:gd name="connsiteX58" fmla="*/ 7049853 w 7108847"/>
              <a:gd name="connsiteY58" fmla="*/ 2182761 h 2979174"/>
              <a:gd name="connsiteX59" fmla="*/ 7035105 w 7108847"/>
              <a:gd name="connsiteY59" fmla="*/ 2227006 h 2979174"/>
              <a:gd name="connsiteX60" fmla="*/ 6990860 w 7108847"/>
              <a:gd name="connsiteY60" fmla="*/ 2286000 h 2979174"/>
              <a:gd name="connsiteX61" fmla="*/ 6961363 w 7108847"/>
              <a:gd name="connsiteY61" fmla="*/ 2344993 h 2979174"/>
              <a:gd name="connsiteX62" fmla="*/ 6902370 w 7108847"/>
              <a:gd name="connsiteY62" fmla="*/ 2403987 h 2979174"/>
              <a:gd name="connsiteX63" fmla="*/ 6813879 w 7108847"/>
              <a:gd name="connsiteY63" fmla="*/ 2507226 h 2979174"/>
              <a:gd name="connsiteX64" fmla="*/ 6666395 w 7108847"/>
              <a:gd name="connsiteY64" fmla="*/ 2625213 h 2979174"/>
              <a:gd name="connsiteX65" fmla="*/ 6504163 w 7108847"/>
              <a:gd name="connsiteY65" fmla="*/ 2713703 h 2979174"/>
              <a:gd name="connsiteX66" fmla="*/ 6327183 w 7108847"/>
              <a:gd name="connsiteY66" fmla="*/ 2772697 h 2979174"/>
              <a:gd name="connsiteX67" fmla="*/ 6150202 w 7108847"/>
              <a:gd name="connsiteY67" fmla="*/ 2816942 h 2979174"/>
              <a:gd name="connsiteX68" fmla="*/ 6061712 w 7108847"/>
              <a:gd name="connsiteY68" fmla="*/ 2846438 h 2979174"/>
              <a:gd name="connsiteX69" fmla="*/ 5973221 w 7108847"/>
              <a:gd name="connsiteY69" fmla="*/ 2861187 h 2979174"/>
              <a:gd name="connsiteX70" fmla="*/ 5737247 w 7108847"/>
              <a:gd name="connsiteY70" fmla="*/ 2890684 h 2979174"/>
              <a:gd name="connsiteX71" fmla="*/ 5442279 w 7108847"/>
              <a:gd name="connsiteY71" fmla="*/ 2920180 h 2979174"/>
              <a:gd name="connsiteX72" fmla="*/ 5339041 w 7108847"/>
              <a:gd name="connsiteY72" fmla="*/ 2934929 h 2979174"/>
              <a:gd name="connsiteX73" fmla="*/ 5191557 w 7108847"/>
              <a:gd name="connsiteY73" fmla="*/ 2949677 h 2979174"/>
              <a:gd name="connsiteX74" fmla="*/ 4881841 w 7108847"/>
              <a:gd name="connsiteY74" fmla="*/ 2979174 h 2979174"/>
              <a:gd name="connsiteX75" fmla="*/ 4675363 w 7108847"/>
              <a:gd name="connsiteY75" fmla="*/ 2964426 h 2979174"/>
              <a:gd name="connsiteX76" fmla="*/ 4542628 w 7108847"/>
              <a:gd name="connsiteY76" fmla="*/ 2979174 h 2979174"/>
              <a:gd name="connsiteX77" fmla="*/ 4409892 w 7108847"/>
              <a:gd name="connsiteY77" fmla="*/ 2964426 h 2979174"/>
              <a:gd name="connsiteX78" fmla="*/ 4203415 w 7108847"/>
              <a:gd name="connsiteY78" fmla="*/ 2934929 h 2979174"/>
              <a:gd name="connsiteX79" fmla="*/ 4144421 w 7108847"/>
              <a:gd name="connsiteY79" fmla="*/ 2920180 h 2979174"/>
              <a:gd name="connsiteX80" fmla="*/ 3864202 w 7108847"/>
              <a:gd name="connsiteY80" fmla="*/ 2875935 h 2979174"/>
              <a:gd name="connsiteX81" fmla="*/ 3805208 w 7108847"/>
              <a:gd name="connsiteY81" fmla="*/ 2861187 h 2979174"/>
              <a:gd name="connsiteX82" fmla="*/ 3716718 w 7108847"/>
              <a:gd name="connsiteY82" fmla="*/ 2831690 h 2979174"/>
              <a:gd name="connsiteX83" fmla="*/ 3583983 w 7108847"/>
              <a:gd name="connsiteY83" fmla="*/ 2802193 h 2979174"/>
              <a:gd name="connsiteX84" fmla="*/ 3510241 w 7108847"/>
              <a:gd name="connsiteY84" fmla="*/ 2787445 h 2979174"/>
              <a:gd name="connsiteX85" fmla="*/ 3510241 w 7108847"/>
              <a:gd name="connsiteY85" fmla="*/ 2757948 h 2979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7108847" h="2979174">
                <a:moveTo>
                  <a:pt x="3790460" y="2728451"/>
                </a:moveTo>
                <a:cubicBezTo>
                  <a:pt x="3765879" y="2738283"/>
                  <a:pt x="3742739" y="2753069"/>
                  <a:pt x="3716718" y="2757948"/>
                </a:cubicBezTo>
                <a:cubicBezTo>
                  <a:pt x="3644229" y="2771540"/>
                  <a:pt x="3293663" y="2786424"/>
                  <a:pt x="3274266" y="2787445"/>
                </a:cubicBezTo>
                <a:cubicBezTo>
                  <a:pt x="3141531" y="2782529"/>
                  <a:pt x="3008657" y="2780497"/>
                  <a:pt x="2876060" y="2772697"/>
                </a:cubicBezTo>
                <a:cubicBezTo>
                  <a:pt x="2841358" y="2770656"/>
                  <a:pt x="2807345" y="2762010"/>
                  <a:pt x="2772821" y="2757948"/>
                </a:cubicBezTo>
                <a:cubicBezTo>
                  <a:pt x="2723753" y="2752175"/>
                  <a:pt x="2674498" y="2748116"/>
                  <a:pt x="2625337" y="2743200"/>
                </a:cubicBezTo>
                <a:cubicBezTo>
                  <a:pt x="2562206" y="2727416"/>
                  <a:pt x="2561263" y="2726186"/>
                  <a:pt x="2492602" y="2713703"/>
                </a:cubicBezTo>
                <a:cubicBezTo>
                  <a:pt x="2463181" y="2708354"/>
                  <a:pt x="2433435" y="2704820"/>
                  <a:pt x="2404112" y="2698955"/>
                </a:cubicBezTo>
                <a:cubicBezTo>
                  <a:pt x="2329544" y="2684041"/>
                  <a:pt x="2227049" y="2644850"/>
                  <a:pt x="2168137" y="2625213"/>
                </a:cubicBezTo>
                <a:cubicBezTo>
                  <a:pt x="2138640" y="2615381"/>
                  <a:pt x="2107457" y="2609621"/>
                  <a:pt x="2079647" y="2595716"/>
                </a:cubicBezTo>
                <a:lnTo>
                  <a:pt x="1932163" y="2521974"/>
                </a:lnTo>
                <a:cubicBezTo>
                  <a:pt x="1892834" y="2502309"/>
                  <a:pt x="1855348" y="2478419"/>
                  <a:pt x="1814176" y="2462980"/>
                </a:cubicBezTo>
                <a:cubicBezTo>
                  <a:pt x="1774847" y="2448232"/>
                  <a:pt x="1734373" y="2436236"/>
                  <a:pt x="1696189" y="2418735"/>
                </a:cubicBezTo>
                <a:cubicBezTo>
                  <a:pt x="1193894" y="2188516"/>
                  <a:pt x="1675816" y="2402445"/>
                  <a:pt x="1312731" y="2212258"/>
                </a:cubicBezTo>
                <a:cubicBezTo>
                  <a:pt x="1260111" y="2184695"/>
                  <a:pt x="1202510" y="2167212"/>
                  <a:pt x="1150499" y="2138516"/>
                </a:cubicBezTo>
                <a:cubicBezTo>
                  <a:pt x="1084726" y="2102228"/>
                  <a:pt x="845652" y="1955012"/>
                  <a:pt x="752292" y="1887793"/>
                </a:cubicBezTo>
                <a:cubicBezTo>
                  <a:pt x="632418" y="1801484"/>
                  <a:pt x="417071" y="1641062"/>
                  <a:pt x="309841" y="1533832"/>
                </a:cubicBezTo>
                <a:cubicBezTo>
                  <a:pt x="255763" y="1479755"/>
                  <a:pt x="190029" y="1435233"/>
                  <a:pt x="147608" y="1371600"/>
                </a:cubicBezTo>
                <a:cubicBezTo>
                  <a:pt x="124231" y="1336534"/>
                  <a:pt x="65197" y="1251022"/>
                  <a:pt x="44370" y="1209367"/>
                </a:cubicBezTo>
                <a:cubicBezTo>
                  <a:pt x="32530" y="1185688"/>
                  <a:pt x="24705" y="1160206"/>
                  <a:pt x="14873" y="1135626"/>
                </a:cubicBezTo>
                <a:cubicBezTo>
                  <a:pt x="-1151" y="1007439"/>
                  <a:pt x="-8434" y="1027837"/>
                  <a:pt x="14873" y="899651"/>
                </a:cubicBezTo>
                <a:cubicBezTo>
                  <a:pt x="20020" y="871342"/>
                  <a:pt x="46078" y="817277"/>
                  <a:pt x="59118" y="796413"/>
                </a:cubicBezTo>
                <a:cubicBezTo>
                  <a:pt x="72146" y="775569"/>
                  <a:pt x="89267" y="757556"/>
                  <a:pt x="103363" y="737419"/>
                </a:cubicBezTo>
                <a:cubicBezTo>
                  <a:pt x="133858" y="693854"/>
                  <a:pt x="160864" y="637355"/>
                  <a:pt x="206602" y="604684"/>
                </a:cubicBezTo>
                <a:cubicBezTo>
                  <a:pt x="224492" y="591905"/>
                  <a:pt x="246604" y="586265"/>
                  <a:pt x="265595" y="575187"/>
                </a:cubicBezTo>
                <a:cubicBezTo>
                  <a:pt x="359102" y="520641"/>
                  <a:pt x="419729" y="464718"/>
                  <a:pt x="531066" y="442451"/>
                </a:cubicBezTo>
                <a:cubicBezTo>
                  <a:pt x="621701" y="424324"/>
                  <a:pt x="606693" y="429392"/>
                  <a:pt x="708047" y="398206"/>
                </a:cubicBezTo>
                <a:cubicBezTo>
                  <a:pt x="737764" y="389062"/>
                  <a:pt x="767256" y="379166"/>
                  <a:pt x="796537" y="368709"/>
                </a:cubicBezTo>
                <a:cubicBezTo>
                  <a:pt x="836093" y="354582"/>
                  <a:pt x="874378" y="336816"/>
                  <a:pt x="914524" y="324464"/>
                </a:cubicBezTo>
                <a:cubicBezTo>
                  <a:pt x="938483" y="317092"/>
                  <a:pt x="963685" y="314632"/>
                  <a:pt x="988266" y="309716"/>
                </a:cubicBezTo>
                <a:cubicBezTo>
                  <a:pt x="1099646" y="261982"/>
                  <a:pt x="1165727" y="228519"/>
                  <a:pt x="1297983" y="206477"/>
                </a:cubicBezTo>
                <a:cubicBezTo>
                  <a:pt x="1327480" y="201561"/>
                  <a:pt x="1357233" y="197995"/>
                  <a:pt x="1386473" y="191729"/>
                </a:cubicBezTo>
                <a:cubicBezTo>
                  <a:pt x="1605489" y="144797"/>
                  <a:pt x="1403052" y="174908"/>
                  <a:pt x="1622447" y="147484"/>
                </a:cubicBezTo>
                <a:cubicBezTo>
                  <a:pt x="1730729" y="120413"/>
                  <a:pt x="1729005" y="117512"/>
                  <a:pt x="1828924" y="103238"/>
                </a:cubicBezTo>
                <a:cubicBezTo>
                  <a:pt x="1956299" y="85042"/>
                  <a:pt x="2085008" y="77189"/>
                  <a:pt x="2212383" y="58993"/>
                </a:cubicBezTo>
                <a:cubicBezTo>
                  <a:pt x="2315867" y="44210"/>
                  <a:pt x="2325584" y="42206"/>
                  <a:pt x="2433608" y="29497"/>
                </a:cubicBezTo>
                <a:cubicBezTo>
                  <a:pt x="2477821" y="24295"/>
                  <a:pt x="2522009" y="18778"/>
                  <a:pt x="2566344" y="14748"/>
                </a:cubicBezTo>
                <a:cubicBezTo>
                  <a:pt x="2630179" y="8945"/>
                  <a:pt x="2694163" y="4916"/>
                  <a:pt x="2758073" y="0"/>
                </a:cubicBezTo>
                <a:lnTo>
                  <a:pt x="4291905" y="14748"/>
                </a:lnTo>
                <a:cubicBezTo>
                  <a:pt x="4395581" y="17236"/>
                  <a:pt x="4498368" y="34565"/>
                  <a:pt x="4601621" y="44245"/>
                </a:cubicBezTo>
                <a:lnTo>
                  <a:pt x="4763853" y="58993"/>
                </a:lnTo>
                <a:cubicBezTo>
                  <a:pt x="5379637" y="221041"/>
                  <a:pt x="4799618" y="64997"/>
                  <a:pt x="5191557" y="176980"/>
                </a:cubicBezTo>
                <a:cubicBezTo>
                  <a:pt x="5245453" y="192379"/>
                  <a:pt x="5299582" y="206961"/>
                  <a:pt x="5353789" y="221226"/>
                </a:cubicBezTo>
                <a:cubicBezTo>
                  <a:pt x="5392994" y="231543"/>
                  <a:pt x="5434136" y="235666"/>
                  <a:pt x="5471776" y="250722"/>
                </a:cubicBezTo>
                <a:lnTo>
                  <a:pt x="5766744" y="368709"/>
                </a:lnTo>
                <a:lnTo>
                  <a:pt x="5914228" y="427703"/>
                </a:lnTo>
                <a:cubicBezTo>
                  <a:pt x="5948848" y="441958"/>
                  <a:pt x="5986033" y="451609"/>
                  <a:pt x="6017466" y="471948"/>
                </a:cubicBezTo>
                <a:cubicBezTo>
                  <a:pt x="6101040" y="526025"/>
                  <a:pt x="6181761" y="584792"/>
                  <a:pt x="6268189" y="634180"/>
                </a:cubicBezTo>
                <a:cubicBezTo>
                  <a:pt x="6302602" y="653845"/>
                  <a:pt x="6339519" y="669662"/>
                  <a:pt x="6371428" y="693174"/>
                </a:cubicBezTo>
                <a:cubicBezTo>
                  <a:pt x="6457577" y="756653"/>
                  <a:pt x="6624698" y="902709"/>
                  <a:pt x="6695892" y="988142"/>
                </a:cubicBezTo>
                <a:cubicBezTo>
                  <a:pt x="6745053" y="1047135"/>
                  <a:pt x="6805276" y="1098448"/>
                  <a:pt x="6843376" y="1165122"/>
                </a:cubicBezTo>
                <a:cubicBezTo>
                  <a:pt x="6863041" y="1199535"/>
                  <a:pt x="6881091" y="1234922"/>
                  <a:pt x="6902370" y="1268361"/>
                </a:cubicBezTo>
                <a:cubicBezTo>
                  <a:pt x="6915567" y="1289099"/>
                  <a:pt x="6934844" y="1305776"/>
                  <a:pt x="6946615" y="1327355"/>
                </a:cubicBezTo>
                <a:cubicBezTo>
                  <a:pt x="6964543" y="1360223"/>
                  <a:pt x="6975171" y="1396599"/>
                  <a:pt x="6990860" y="1430593"/>
                </a:cubicBezTo>
                <a:cubicBezTo>
                  <a:pt x="7004680" y="1460536"/>
                  <a:pt x="7022421" y="1488642"/>
                  <a:pt x="7035105" y="1519084"/>
                </a:cubicBezTo>
                <a:cubicBezTo>
                  <a:pt x="7072353" y="1608480"/>
                  <a:pt x="7056187" y="1589355"/>
                  <a:pt x="7079350" y="1666567"/>
                </a:cubicBezTo>
                <a:cubicBezTo>
                  <a:pt x="7088284" y="1696348"/>
                  <a:pt x="7099015" y="1725561"/>
                  <a:pt x="7108847" y="1755058"/>
                </a:cubicBezTo>
                <a:cubicBezTo>
                  <a:pt x="7108580" y="1760391"/>
                  <a:pt x="7109401" y="2033617"/>
                  <a:pt x="7079350" y="2123767"/>
                </a:cubicBezTo>
                <a:cubicBezTo>
                  <a:pt x="7072397" y="2144624"/>
                  <a:pt x="7058514" y="2162553"/>
                  <a:pt x="7049853" y="2182761"/>
                </a:cubicBezTo>
                <a:cubicBezTo>
                  <a:pt x="7043729" y="2197050"/>
                  <a:pt x="7042818" y="2213508"/>
                  <a:pt x="7035105" y="2227006"/>
                </a:cubicBezTo>
                <a:cubicBezTo>
                  <a:pt x="7022910" y="2248348"/>
                  <a:pt x="7003888" y="2265156"/>
                  <a:pt x="6990860" y="2286000"/>
                </a:cubicBezTo>
                <a:cubicBezTo>
                  <a:pt x="6979208" y="2304644"/>
                  <a:pt x="6974554" y="2327405"/>
                  <a:pt x="6961363" y="2344993"/>
                </a:cubicBezTo>
                <a:cubicBezTo>
                  <a:pt x="6944677" y="2367241"/>
                  <a:pt x="6920468" y="2382872"/>
                  <a:pt x="6902370" y="2403987"/>
                </a:cubicBezTo>
                <a:cubicBezTo>
                  <a:pt x="6830113" y="2488287"/>
                  <a:pt x="6928291" y="2409159"/>
                  <a:pt x="6813879" y="2507226"/>
                </a:cubicBezTo>
                <a:cubicBezTo>
                  <a:pt x="6766078" y="2548198"/>
                  <a:pt x="6720380" y="2592822"/>
                  <a:pt x="6666395" y="2625213"/>
                </a:cubicBezTo>
                <a:cubicBezTo>
                  <a:pt x="6595376" y="2667824"/>
                  <a:pt x="6582627" y="2678038"/>
                  <a:pt x="6504163" y="2713703"/>
                </a:cubicBezTo>
                <a:cubicBezTo>
                  <a:pt x="6407933" y="2757444"/>
                  <a:pt x="6441355" y="2734640"/>
                  <a:pt x="6327183" y="2772697"/>
                </a:cubicBezTo>
                <a:cubicBezTo>
                  <a:pt x="6184062" y="2820404"/>
                  <a:pt x="6328368" y="2791489"/>
                  <a:pt x="6150202" y="2816942"/>
                </a:cubicBezTo>
                <a:cubicBezTo>
                  <a:pt x="6120705" y="2826774"/>
                  <a:pt x="6091876" y="2838897"/>
                  <a:pt x="6061712" y="2846438"/>
                </a:cubicBezTo>
                <a:cubicBezTo>
                  <a:pt x="6032701" y="2853691"/>
                  <a:pt x="6002851" y="2857147"/>
                  <a:pt x="5973221" y="2861187"/>
                </a:cubicBezTo>
                <a:cubicBezTo>
                  <a:pt x="5894678" y="2871898"/>
                  <a:pt x="5815905" y="2880852"/>
                  <a:pt x="5737247" y="2890684"/>
                </a:cubicBezTo>
                <a:cubicBezTo>
                  <a:pt x="5399465" y="2932907"/>
                  <a:pt x="5899305" y="2872072"/>
                  <a:pt x="5442279" y="2920180"/>
                </a:cubicBezTo>
                <a:cubicBezTo>
                  <a:pt x="5407708" y="2923819"/>
                  <a:pt x="5373565" y="2930867"/>
                  <a:pt x="5339041" y="2934929"/>
                </a:cubicBezTo>
                <a:cubicBezTo>
                  <a:pt x="5289973" y="2940702"/>
                  <a:pt x="5240718" y="2944761"/>
                  <a:pt x="5191557" y="2949677"/>
                </a:cubicBezTo>
                <a:cubicBezTo>
                  <a:pt x="5066474" y="2974695"/>
                  <a:pt x="5061279" y="2979174"/>
                  <a:pt x="4881841" y="2979174"/>
                </a:cubicBezTo>
                <a:cubicBezTo>
                  <a:pt x="4812840" y="2979174"/>
                  <a:pt x="4744189" y="2969342"/>
                  <a:pt x="4675363" y="2964426"/>
                </a:cubicBezTo>
                <a:cubicBezTo>
                  <a:pt x="4631118" y="2969342"/>
                  <a:pt x="4587145" y="2979174"/>
                  <a:pt x="4542628" y="2979174"/>
                </a:cubicBezTo>
                <a:cubicBezTo>
                  <a:pt x="4498110" y="2979174"/>
                  <a:pt x="4454036" y="2970184"/>
                  <a:pt x="4409892" y="2964426"/>
                </a:cubicBezTo>
                <a:cubicBezTo>
                  <a:pt x="4340952" y="2955434"/>
                  <a:pt x="4272241" y="2944761"/>
                  <a:pt x="4203415" y="2934929"/>
                </a:cubicBezTo>
                <a:cubicBezTo>
                  <a:pt x="4183349" y="2932062"/>
                  <a:pt x="4164297" y="2924155"/>
                  <a:pt x="4144421" y="2920180"/>
                </a:cubicBezTo>
                <a:cubicBezTo>
                  <a:pt x="4051633" y="2901622"/>
                  <a:pt x="3956990" y="2894493"/>
                  <a:pt x="3864202" y="2875935"/>
                </a:cubicBezTo>
                <a:cubicBezTo>
                  <a:pt x="3844326" y="2871960"/>
                  <a:pt x="3824623" y="2867011"/>
                  <a:pt x="3805208" y="2861187"/>
                </a:cubicBezTo>
                <a:cubicBezTo>
                  <a:pt x="3775427" y="2852253"/>
                  <a:pt x="3747206" y="2837788"/>
                  <a:pt x="3716718" y="2831690"/>
                </a:cubicBezTo>
                <a:cubicBezTo>
                  <a:pt x="3494309" y="2787209"/>
                  <a:pt x="3771436" y="2843850"/>
                  <a:pt x="3583983" y="2802193"/>
                </a:cubicBezTo>
                <a:cubicBezTo>
                  <a:pt x="3559513" y="2796755"/>
                  <a:pt x="3531736" y="2800342"/>
                  <a:pt x="3510241" y="2787445"/>
                </a:cubicBezTo>
                <a:cubicBezTo>
                  <a:pt x="3501810" y="2782386"/>
                  <a:pt x="3510241" y="2767780"/>
                  <a:pt x="3510241" y="2757948"/>
                </a:cubicBezTo>
              </a:path>
            </a:pathLst>
          </a:custGeom>
          <a:solidFill>
            <a:schemeClr val="accent4">
              <a:lumMod val="50000"/>
              <a:alpha val="16000"/>
            </a:schemeClr>
          </a:solidFill>
          <a:ln w="444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33981" y="1666566"/>
            <a:ext cx="1404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managers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66238" y="3546680"/>
            <a:ext cx="1540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employees</a:t>
            </a:r>
          </a:p>
        </p:txBody>
      </p:sp>
      <p:sp>
        <p:nvSpPr>
          <p:cNvPr id="8" name="Down Arrow 7"/>
          <p:cNvSpPr/>
          <p:nvPr/>
        </p:nvSpPr>
        <p:spPr>
          <a:xfrm>
            <a:off x="3040047" y="2128231"/>
            <a:ext cx="312753" cy="1418449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643552" y="2789091"/>
            <a:ext cx="18897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create rents 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16214" y="689899"/>
            <a:ext cx="5133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Arial" charset="0"/>
              <a:buChar char="•"/>
            </a:pPr>
            <a:endParaRPr lang="en-US" sz="2400" dirty="0"/>
          </a:p>
          <a:p>
            <a:pPr marL="285750" indent="-285750">
              <a:buClr>
                <a:schemeClr val="accent2"/>
              </a:buClr>
              <a:buFont typeface="Arial" charset="0"/>
              <a:buChar char="•"/>
            </a:pPr>
            <a:r>
              <a:rPr lang="en-US" sz="2400" dirty="0"/>
              <a:t>total subordination</a:t>
            </a:r>
          </a:p>
          <a:p>
            <a:pPr marL="285750" indent="-285750">
              <a:buClr>
                <a:schemeClr val="accent2"/>
              </a:buClr>
              <a:buFont typeface="Arial" charset="0"/>
              <a:buChar char="•"/>
            </a:pPr>
            <a:r>
              <a:rPr lang="en-US" sz="2400" dirty="0"/>
              <a:t>partial subordination  </a:t>
            </a:r>
            <a:r>
              <a:rPr lang="en-US" dirty="0"/>
              <a:t>(principal-agent)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434514" y="1556574"/>
            <a:ext cx="3098786" cy="905242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flipH="1">
            <a:off x="8236440" y="2789091"/>
            <a:ext cx="35809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boundary between ‘universes of control’</a:t>
            </a:r>
          </a:p>
          <a:p>
            <a:r>
              <a:rPr lang="en-US" sz="2400" dirty="0"/>
              <a:t>heterogeneous ‘purposes’</a:t>
            </a:r>
          </a:p>
        </p:txBody>
      </p:sp>
      <p:cxnSp>
        <p:nvCxnSpPr>
          <p:cNvPr id="18" name="Straight Arrow Connector 17"/>
          <p:cNvCxnSpPr>
            <a:endCxn id="5" idx="55"/>
          </p:cNvCxnSpPr>
          <p:nvPr/>
        </p:nvCxnSpPr>
        <p:spPr>
          <a:xfrm flipH="1">
            <a:off x="7069147" y="3406315"/>
            <a:ext cx="930108" cy="33834"/>
          </a:xfrm>
          <a:prstGeom prst="straightConnector1">
            <a:avLst/>
          </a:prstGeom>
          <a:ln w="5080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3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2018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 to Firm 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BEAB-0794-D544-B466-6547D65D9EAE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115" y="181484"/>
            <a:ext cx="7049953" cy="52874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613" y="2480531"/>
            <a:ext cx="5407292" cy="360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367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2018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 to Firm 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BEAB-0794-D544-B466-6547D65D9EAE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33625" y="1980388"/>
            <a:ext cx="6743144" cy="2464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US" sz="2400" dirty="0"/>
              <a:t>‘the firm’ - a ‘socio-economic apparatus’ made up of </a:t>
            </a:r>
          </a:p>
          <a:p>
            <a:pPr marL="457200" indent="-457200">
              <a:lnSpc>
                <a:spcPts val="3680"/>
              </a:lnSpc>
              <a:buAutoNum type="alphaLcParenBoth"/>
            </a:pPr>
            <a:r>
              <a:rPr lang="en-US" sz="2400" dirty="0"/>
              <a:t>people who know what they are doing</a:t>
            </a:r>
          </a:p>
          <a:p>
            <a:pPr marL="457200" indent="-457200">
              <a:lnSpc>
                <a:spcPts val="3680"/>
              </a:lnSpc>
              <a:buAutoNum type="alphaLcParenBoth"/>
            </a:pPr>
            <a:r>
              <a:rPr lang="en-US" sz="2400" dirty="0"/>
              <a:t>resources they need to move towards the entrepreneur’s goals</a:t>
            </a:r>
          </a:p>
          <a:p>
            <a:pPr marL="457200" indent="-457200">
              <a:lnSpc>
                <a:spcPts val="3680"/>
              </a:lnSpc>
              <a:buAutoNum type="alphaLcParenBoth"/>
            </a:pPr>
            <a:r>
              <a:rPr lang="en-US" sz="2400" dirty="0"/>
              <a:t>imagination to overcome ‘unforeseen problems’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36731" y="836579"/>
            <a:ext cx="3229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legally and politically legitimated - the ‘corporation’</a:t>
            </a:r>
          </a:p>
        </p:txBody>
      </p:sp>
      <p:sp>
        <p:nvSpPr>
          <p:cNvPr id="7" name="Down Arrow 6"/>
          <p:cNvSpPr/>
          <p:nvPr/>
        </p:nvSpPr>
        <p:spPr>
          <a:xfrm rot="2370788">
            <a:off x="7571362" y="1513287"/>
            <a:ext cx="330740" cy="654995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59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1208" y="1202624"/>
            <a:ext cx="9691115" cy="1031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dirty="0"/>
              <a:t>if everything that happens in a business situation is “well-known”</a:t>
            </a:r>
          </a:p>
          <a:p>
            <a:pPr>
              <a:spcBef>
                <a:spcPts val="600"/>
              </a:spcBef>
            </a:pPr>
            <a:r>
              <a:rPr lang="en-US" sz="2800" dirty="0">
                <a:solidFill>
                  <a:srgbClr val="FF0000"/>
                </a:solidFill>
              </a:rPr>
              <a:t>there is no opportunity for profit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 to Firm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BEAB-0794-D544-B466-6547D65D9EAE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54986" y="2446427"/>
            <a:ext cx="2746906" cy="461665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gets competed away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5388743" y="2094065"/>
            <a:ext cx="1317531" cy="565116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99849" y="3783145"/>
            <a:ext cx="10295318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rents arise from knowing </a:t>
            </a:r>
            <a:r>
              <a:rPr lang="en-US" sz="2400" u="sng" dirty="0"/>
              <a:t>goal-relevant stuff </a:t>
            </a:r>
            <a:r>
              <a:rPr lang="en-US" sz="2400" dirty="0"/>
              <a:t>that others do not</a:t>
            </a:r>
          </a:p>
          <a:p>
            <a:endParaRPr lang="en-US" sz="2400" dirty="0"/>
          </a:p>
          <a:p>
            <a:r>
              <a:rPr lang="en-US" sz="2400" dirty="0"/>
              <a:t>knowing ?  = overcoming ‘knowledge-absences’ impeding progress to our goals</a:t>
            </a:r>
          </a:p>
        </p:txBody>
      </p:sp>
    </p:spTree>
    <p:extLst>
      <p:ext uri="{BB962C8B-B14F-4D97-AF65-F5344CB8AC3E}">
        <p14:creationId xmlns:p14="http://schemas.microsoft.com/office/powerpoint/2010/main" val="193597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2018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 to Firm 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BEAB-0794-D544-B466-6547D65D9EAE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31259" y="571481"/>
            <a:ext cx="3806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+mj-lt"/>
              </a:rPr>
              <a:t>creating knowledge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87489" y="1621504"/>
            <a:ext cx="67707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Arial" charset="0"/>
              <a:buChar char="•"/>
            </a:pPr>
            <a:r>
              <a:rPr lang="en-US" sz="2400" dirty="0"/>
              <a:t>experience ‘not-knowing’ - problem</a:t>
            </a: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Arial" charset="0"/>
              <a:buChar char="•"/>
            </a:pPr>
            <a:r>
              <a:rPr lang="en-US" sz="2400" dirty="0"/>
              <a:t>sense an ‘opportunity space’</a:t>
            </a: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Arial" charset="0"/>
              <a:buChar char="•"/>
            </a:pPr>
            <a:r>
              <a:rPr lang="en-US" sz="2400" dirty="0"/>
              <a:t>control the space</a:t>
            </a: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Arial" charset="0"/>
              <a:buChar char="•"/>
            </a:pPr>
            <a:r>
              <a:rPr lang="en-US" sz="2400" dirty="0"/>
              <a:t>project imagination into that space</a:t>
            </a: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Arial" charset="0"/>
              <a:buChar char="•"/>
            </a:pPr>
            <a:r>
              <a:rPr lang="en-US" sz="2400" dirty="0"/>
              <a:t>‘own’ the filled space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94609" y="4225798"/>
            <a:ext cx="395576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180"/>
              </a:lnSpc>
            </a:pPr>
            <a:r>
              <a:rPr lang="en-US" sz="2400" dirty="0">
                <a:solidFill>
                  <a:srgbClr val="FF0000"/>
                </a:solidFill>
              </a:rPr>
              <a:t>1. NOT learning about ‘reality’</a:t>
            </a:r>
          </a:p>
          <a:p>
            <a:pPr>
              <a:lnSpc>
                <a:spcPts val="3180"/>
              </a:lnSpc>
            </a:pPr>
            <a:r>
              <a:rPr lang="en-US" sz="2400" dirty="0">
                <a:solidFill>
                  <a:srgbClr val="FF0000"/>
                </a:solidFill>
              </a:rPr>
              <a:t>2. task problem solving</a:t>
            </a:r>
          </a:p>
          <a:p>
            <a:pPr>
              <a:lnSpc>
                <a:spcPts val="3180"/>
              </a:lnSpc>
            </a:pPr>
            <a:r>
              <a:rPr lang="en-US" sz="2400" dirty="0">
                <a:solidFill>
                  <a:srgbClr val="FF0000"/>
                </a:solidFill>
              </a:rPr>
              <a:t>3. in the mind  vs  in the world</a:t>
            </a:r>
          </a:p>
        </p:txBody>
      </p:sp>
    </p:spTree>
    <p:extLst>
      <p:ext uri="{BB962C8B-B14F-4D97-AF65-F5344CB8AC3E}">
        <p14:creationId xmlns:p14="http://schemas.microsoft.com/office/powerpoint/2010/main" val="94248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uncertainty in the socio-economy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3212" y="1690688"/>
            <a:ext cx="4891549" cy="304380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en-US" sz="2400" dirty="0"/>
              <a:t>ignorance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US" sz="2000" dirty="0"/>
              <a:t>of what is knowable</a:t>
            </a:r>
          </a:p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indeterminacy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game theory</a:t>
            </a:r>
          </a:p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en-US" sz="2400" dirty="0">
                <a:solidFill>
                  <a:srgbClr val="C00000"/>
                </a:solidFill>
              </a:rPr>
              <a:t>incommensurability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US" sz="2000" dirty="0">
                <a:solidFill>
                  <a:srgbClr val="C00000"/>
                </a:solidFill>
              </a:rPr>
              <a:t>fragmented knowledge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 to Firm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BEAB-0794-D544-B466-6547D65D9EA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885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2319</TotalTime>
  <Words>615</Words>
  <Application>Microsoft Macintosh PowerPoint</Application>
  <PresentationFormat>Widescreen</PresentationFormat>
  <Paragraphs>180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knowledge and language  </vt:lpstr>
      <vt:lpstr>theories of firms/ business models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uncertainty in the socio-economy</vt:lpstr>
      <vt:lpstr>creating knowledge - innovation</vt:lpstr>
      <vt:lpstr>firm as ‘body of knowledge’</vt:lpstr>
      <vt:lpstr>language</vt:lpstr>
      <vt:lpstr>what does a firm’s ‘business language’ do ?</vt:lpstr>
      <vt:lpstr>constructing language to grasp:</vt:lpstr>
      <vt:lpstr>rhetoric (persuasive talk)</vt:lpstr>
      <vt:lpstr>PowerPoint Presentation</vt:lpstr>
      <vt:lpstr>managers’ knowledge practices</vt:lpstr>
      <vt:lpstr>PowerPoint Presentation</vt:lpstr>
      <vt:lpstr>PowerPoint Presentation</vt:lpstr>
      <vt:lpstr>rhetoric</vt:lpstr>
      <vt:lpstr>social contract</vt:lpstr>
      <vt:lpstr>managing the tensions between firms and society</vt:lpstr>
      <vt:lpstr>PowerPoint Presentation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firms and the public</dc:title>
  <dc:creator>JC Spender</dc:creator>
  <cp:lastModifiedBy>JC Spender</cp:lastModifiedBy>
  <cp:revision>114</cp:revision>
  <dcterms:created xsi:type="dcterms:W3CDTF">2016-03-25T21:50:04Z</dcterms:created>
  <dcterms:modified xsi:type="dcterms:W3CDTF">2018-04-25T10:34:47Z</dcterms:modified>
</cp:coreProperties>
</file>