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01" r:id="rId2"/>
    <p:sldId id="309" r:id="rId3"/>
    <p:sldId id="276" r:id="rId4"/>
    <p:sldId id="310" r:id="rId5"/>
    <p:sldId id="311" r:id="rId6"/>
    <p:sldId id="280" r:id="rId7"/>
    <p:sldId id="269" r:id="rId8"/>
    <p:sldId id="277" r:id="rId9"/>
    <p:sldId id="267" r:id="rId10"/>
    <p:sldId id="264" r:id="rId11"/>
    <p:sldId id="275" r:id="rId12"/>
    <p:sldId id="273" r:id="rId13"/>
    <p:sldId id="298" r:id="rId14"/>
    <p:sldId id="274" r:id="rId15"/>
    <p:sldId id="297" r:id="rId16"/>
    <p:sldId id="291" r:id="rId17"/>
    <p:sldId id="292" r:id="rId18"/>
    <p:sldId id="3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C Spender" initials="JS" lastIdx="1" clrIdx="0">
    <p:extLst/>
  </p:cmAuthor>
  <p:cmAuthor id="2" name="JC Spender" initials="JS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6"/>
    <p:restoredTop sz="94643"/>
  </p:normalViewPr>
  <p:slideViewPr>
    <p:cSldViewPr snapToGrid="0" snapToObjects="1" showGuides="1">
      <p:cViewPr varScale="1">
        <p:scale>
          <a:sx n="116" d="100"/>
          <a:sy n="116" d="100"/>
        </p:scale>
        <p:origin x="200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7" d="100"/>
        <a:sy n="1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11120-DBC5-424C-BD43-37F682C1BD4F}" type="datetimeFigureOut">
              <a:rPr lang="en-US" smtClean="0"/>
              <a:t>4/20/18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696A5-B859-B046-9108-54DAF39A5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7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696A5-B859-B046-9108-54DAF39A52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0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8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1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2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3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2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0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5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3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7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78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951C3-821E-E84E-BBCE-B1D2C733E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1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rtue_ethics" TargetMode="External"/><Relationship Id="rId2" Type="http://schemas.openxmlformats.org/officeDocument/2006/relationships/hyperlink" Target="https://en.wikipedia.org/wiki/Deontological_ethics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65592" y="1726000"/>
            <a:ext cx="3657600" cy="1397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culture, ethics, values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6278880" y="2424500"/>
            <a:ext cx="1886712" cy="698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09472" y="1887595"/>
            <a:ext cx="6096000" cy="15670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ts val="3280"/>
              </a:lnSpc>
              <a:spcBef>
                <a:spcPts val="16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/>
              <a:t>what do managers want from employees, contractors, suppliers, customers, </a:t>
            </a:r>
            <a:r>
              <a:rPr lang="en-US" sz="2400" dirty="0" err="1"/>
              <a:t>etc</a:t>
            </a:r>
            <a:r>
              <a:rPr lang="en-US" sz="2400" dirty="0"/>
              <a:t> ?</a:t>
            </a:r>
          </a:p>
          <a:p>
            <a:pPr marL="342900" indent="-342900">
              <a:lnSpc>
                <a:spcPts val="3280"/>
              </a:lnSpc>
              <a:spcBef>
                <a:spcPts val="16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sz="2400" dirty="0"/>
              <a:t>physical labor -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calculation</a:t>
            </a:r>
            <a:r>
              <a:rPr lang="en-US" sz="2400" dirty="0"/>
              <a:t> - </a:t>
            </a:r>
            <a:r>
              <a:rPr lang="en-US" sz="2400" dirty="0">
                <a:solidFill>
                  <a:srgbClr val="C00000"/>
                </a:solidFill>
              </a:rPr>
              <a:t>judgment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4944" y="3779520"/>
            <a:ext cx="2550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scientific management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596896" y="3379660"/>
            <a:ext cx="0" cy="426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49166" y="4292050"/>
            <a:ext cx="1803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most OT theory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157471" y="3379661"/>
            <a:ext cx="0" cy="799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58405" y="4781018"/>
            <a:ext cx="2242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managerial practice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751095" y="3379660"/>
            <a:ext cx="11347" cy="140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95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42" y="0"/>
            <a:ext cx="8585915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8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558800"/>
            <a:ext cx="7429500" cy="57277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885"/>
            <a:ext cx="10515600" cy="135380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Hawthorne studies showed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554" y="2050847"/>
            <a:ext cx="9096404" cy="2395413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400" dirty="0"/>
              <a:t>work-place is a values-infused social system, not a value-free machine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employees influenced by power - social, monetary, and otherwise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participation in work-role is always a problem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there are ‘group’ effects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84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736" y="993180"/>
            <a:ext cx="6113064" cy="4913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0" y="557328"/>
            <a:ext cx="3950677" cy="56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0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07" y="309384"/>
            <a:ext cx="3219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Milgram Studies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98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65A1D-65E9-AA44-9AB3-BC92B935EA75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917" y="241707"/>
            <a:ext cx="1914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mythology of:</a:t>
            </a:r>
          </a:p>
        </p:txBody>
      </p:sp>
    </p:spTree>
    <p:extLst>
      <p:ext uri="{BB962C8B-B14F-4D97-AF65-F5344CB8AC3E}">
        <p14:creationId xmlns:p14="http://schemas.microsoft.com/office/powerpoint/2010/main" val="31596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best way to organize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740" y="1932735"/>
            <a:ext cx="7579659" cy="3910504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400" dirty="0"/>
              <a:t>it all depends  -  </a:t>
            </a:r>
            <a:r>
              <a:rPr lang="en-US" sz="2400" dirty="0">
                <a:solidFill>
                  <a:srgbClr val="002060"/>
                </a:solidFill>
              </a:rPr>
              <a:t>labor</a:t>
            </a:r>
            <a:r>
              <a:rPr lang="en-US" sz="2400" dirty="0"/>
              <a:t> -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calculation</a:t>
            </a:r>
            <a:r>
              <a:rPr lang="en-US" sz="2400" dirty="0"/>
              <a:t> - </a:t>
            </a:r>
            <a:r>
              <a:rPr lang="en-US" sz="2400" dirty="0">
                <a:solidFill>
                  <a:srgbClr val="FF0000"/>
                </a:solidFill>
              </a:rPr>
              <a:t>judgment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exercise power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incentives to accept authority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incentives to collaborate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direct instruction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persuasion (rhetoric/talk)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manage workplace culture - values - ethics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0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362" y="163512"/>
            <a:ext cx="6235700" cy="637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46364"/>
            <a:ext cx="4489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+mj-lt"/>
              </a:rPr>
              <a:t>Morgan’s </a:t>
            </a:r>
          </a:p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Images of Organization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B43E0-82D2-AC4E-8C7A-0A55E1E14BA6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63" y="2564130"/>
            <a:ext cx="2097474" cy="277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27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extending Morgan’s typology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92204" y="2121452"/>
            <a:ext cx="2309848" cy="1601628"/>
          </a:xfrm>
        </p:spPr>
        <p:txBody>
          <a:bodyPr>
            <a:normAutofit/>
          </a:bodyPr>
          <a:lstStyle/>
          <a:p>
            <a:r>
              <a:rPr lang="en-US" sz="2400" dirty="0"/>
              <a:t>machine</a:t>
            </a:r>
          </a:p>
          <a:p>
            <a:r>
              <a:rPr lang="en-US" sz="2400" dirty="0"/>
              <a:t>community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market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82596" y="1982364"/>
            <a:ext cx="2999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transaction costs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9991" y="2812888"/>
            <a:ext cx="477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firms arise when they provide coordination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more economically</a:t>
            </a:r>
            <a:r>
              <a:rPr lang="en-US" dirty="0"/>
              <a:t> than can the available markets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3778" y="3792686"/>
            <a:ext cx="592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but what about </a:t>
            </a:r>
            <a:r>
              <a:rPr lang="en-US" sz="2400" dirty="0">
                <a:solidFill>
                  <a:srgbClr val="FF0000"/>
                </a:solidFill>
              </a:rPr>
              <a:t>non-market self-organization?</a:t>
            </a:r>
          </a:p>
        </p:txBody>
      </p:sp>
    </p:spTree>
    <p:extLst>
      <p:ext uri="{BB962C8B-B14F-4D97-AF65-F5344CB8AC3E}">
        <p14:creationId xmlns:p14="http://schemas.microsoft.com/office/powerpoint/2010/main" val="20563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52E443-DD76-8242-975F-4BEDDDAE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2E2CD8-CDA7-2549-970B-3B0C3AC86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A37B8-2CB9-0E45-819E-A81F9DEA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2</a:t>
            </a:fld>
            <a:endParaRPr lang="en-US"/>
          </a:p>
        </p:txBody>
      </p:sp>
      <p:pic>
        <p:nvPicPr>
          <p:cNvPr id="5" name="Robotic assembly of an IKEA chair frame [HD 720p]">
            <a:hlinkClick r:id="" action="ppaction://media"/>
            <a:extLst>
              <a:ext uri="{FF2B5EF4-FFF2-40B4-BE49-F238E27FC236}">
                <a16:creationId xmlns:a16="http://schemas.microsoft.com/office/drawing/2014/main" id="{B0FF3D53-2FE5-984D-9431-D9C51E1A0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7455" y="470062"/>
            <a:ext cx="10017089" cy="56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24" y="32854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Values - ‘Christian Virtues’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866763"/>
            <a:ext cx="4325066" cy="340295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courage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justice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temperance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wisdom</a:t>
            </a:r>
          </a:p>
          <a:p>
            <a:r>
              <a:rPr lang="en-US" sz="2400" dirty="0">
                <a:solidFill>
                  <a:srgbClr val="C00000"/>
                </a:solidFill>
              </a:rPr>
              <a:t>faith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hope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charity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F98AD8-AC5C-BB4A-846D-32C8D478074C}"/>
              </a:ext>
            </a:extLst>
          </p:cNvPr>
          <p:cNvSpPr txBox="1"/>
          <p:nvPr/>
        </p:nvSpPr>
        <p:spPr>
          <a:xfrm>
            <a:off x="5553740" y="2344162"/>
            <a:ext cx="556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www.thoughtco.com</a:t>
            </a:r>
            <a:r>
              <a:rPr lang="en-US" dirty="0"/>
              <a:t>/the-cardinal-virtues-542142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A10B5-09CC-C54E-85D0-E03ED250C346}"/>
              </a:ext>
            </a:extLst>
          </p:cNvPr>
          <p:cNvSpPr txBox="1"/>
          <p:nvPr/>
        </p:nvSpPr>
        <p:spPr>
          <a:xfrm>
            <a:off x="5228777" y="4165590"/>
            <a:ext cx="676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www.thoughtco.com</a:t>
            </a:r>
            <a:r>
              <a:rPr lang="en-US" dirty="0"/>
              <a:t>/what-are-the-theological-virtues-542106</a:t>
            </a:r>
          </a:p>
        </p:txBody>
      </p:sp>
    </p:spTree>
    <p:extLst>
      <p:ext uri="{BB962C8B-B14F-4D97-AF65-F5344CB8AC3E}">
        <p14:creationId xmlns:p14="http://schemas.microsoft.com/office/powerpoint/2010/main" val="174948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0CC9EA-12A4-184D-A1DD-7DEABA479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2D721-096E-1948-8B7C-83779415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7E911-E2E7-5848-81F9-3174D61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39392-1EF4-F047-8ECD-AF1A78E09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1"/>
          <a:stretch/>
        </p:blipFill>
        <p:spPr>
          <a:xfrm>
            <a:off x="374701" y="265765"/>
            <a:ext cx="11471506" cy="2911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90CB37-9F12-C14E-A899-C617FA096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62"/>
          <a:stretch/>
        </p:blipFill>
        <p:spPr>
          <a:xfrm>
            <a:off x="970290" y="3402105"/>
            <a:ext cx="10280328" cy="27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687FAA-11CD-E440-946E-D637B4E0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31E1E-8870-2941-899F-46341D7D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64A71-14D2-C34A-A2E9-0073D05E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810AC-1082-8949-853A-DAD25E126B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1245" y="959061"/>
            <a:ext cx="9947314" cy="464852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>
                <a:solidFill>
                  <a:srgbClr val="0070C0"/>
                </a:solidFill>
              </a:rPr>
              <a:t>business ethics</a:t>
            </a:r>
          </a:p>
          <a:p>
            <a:pPr>
              <a:buClr>
                <a:schemeClr val="accent2"/>
              </a:buClr>
            </a:pPr>
            <a:r>
              <a:rPr lang="en-US" sz="2400" dirty="0"/>
              <a:t>‘consequentialist’, ‘deontological’, and ‘virtue’</a:t>
            </a:r>
          </a:p>
          <a:p>
            <a:pPr>
              <a:buClr>
                <a:schemeClr val="accent2"/>
              </a:buClr>
            </a:pPr>
            <a:r>
              <a:rPr lang="en-US" sz="2400" u="sng" dirty="0">
                <a:solidFill>
                  <a:srgbClr val="0070C0"/>
                </a:solidFill>
              </a:rPr>
              <a:t>Consequentialism</a:t>
            </a:r>
            <a:r>
              <a:rPr lang="en-US" sz="2400" dirty="0"/>
              <a:t> is non-prescriptive, meaning the moral worth of an action is determined by its consequences, not by whether it follows edicts or laws - e.g. lying under oath to save an innocent person's life. Selecting crashes.</a:t>
            </a:r>
          </a:p>
          <a:p>
            <a:pPr>
              <a:buClr>
                <a:schemeClr val="accent2"/>
              </a:buClr>
            </a:pPr>
            <a:r>
              <a:rPr lang="en-US" sz="2400" u="sng" dirty="0">
                <a:solidFill>
                  <a:srgbClr val="0070C0"/>
                </a:solidFill>
              </a:rPr>
              <a:t>D</a:t>
            </a:r>
            <a:r>
              <a:rPr lang="en-US" sz="2400" u="sng" dirty="0">
                <a:solidFill>
                  <a:srgbClr val="0070C0"/>
                </a:solidFill>
                <a:hlinkClick r:id="rId2" tooltip="Deontological ethics"/>
              </a:rPr>
              <a:t>eontological ethics</a:t>
            </a:r>
            <a:r>
              <a:rPr lang="en-US" sz="2400" u="sng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wherein rules and moral duty are central, seeing the rightness or wrongness of practice arising from the character of the behavior not its outcome. </a:t>
            </a:r>
          </a:p>
          <a:p>
            <a:pPr>
              <a:buClr>
                <a:schemeClr val="accent2"/>
              </a:buClr>
            </a:pPr>
            <a:r>
              <a:rPr lang="en-US" sz="2400" dirty="0">
                <a:hlinkClick r:id="rId3" tooltip="Virtue ethics"/>
              </a:rPr>
              <a:t>Virtue ethics</a:t>
            </a:r>
            <a:r>
              <a:rPr lang="en-US" sz="2400" dirty="0"/>
              <a:t>, which focuses on the character of the actor rather than on the consequences or the nature of the act (or its omission) itself.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7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8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573" y="178025"/>
            <a:ext cx="7865458" cy="589909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320493">
            <a:off x="5614632" y="1366532"/>
            <a:ext cx="581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ethics meet work-place reality</a:t>
            </a:r>
          </a:p>
        </p:txBody>
      </p:sp>
    </p:spTree>
    <p:extLst>
      <p:ext uri="{BB962C8B-B14F-4D97-AF65-F5344CB8AC3E}">
        <p14:creationId xmlns:p14="http://schemas.microsoft.com/office/powerpoint/2010/main" val="211547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3" y="232475"/>
            <a:ext cx="10058400" cy="63930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17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the Firm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951C3-821E-E84E-BBCE-B1D2C733E1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04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</TotalTime>
  <Words>437</Words>
  <Application>Microsoft Macintosh PowerPoint</Application>
  <PresentationFormat>Widescreen</PresentationFormat>
  <Paragraphs>101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Values - ‘Christian Virtues’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Hawthorne studies showed</vt:lpstr>
      <vt:lpstr>PowerPoint Presentation</vt:lpstr>
      <vt:lpstr>PowerPoint Presentation</vt:lpstr>
      <vt:lpstr>PowerPoint Presentation</vt:lpstr>
      <vt:lpstr>best way to organize ?</vt:lpstr>
      <vt:lpstr>PowerPoint Presentation</vt:lpstr>
      <vt:lpstr>extending Morgan’s typology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at work</dc:title>
  <dc:creator>JC Spender</dc:creator>
  <cp:lastModifiedBy>JC Spender</cp:lastModifiedBy>
  <cp:revision>132</cp:revision>
  <dcterms:created xsi:type="dcterms:W3CDTF">2016-03-22T19:30:09Z</dcterms:created>
  <dcterms:modified xsi:type="dcterms:W3CDTF">2018-04-20T15:34:49Z</dcterms:modified>
</cp:coreProperties>
</file>