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32"/>
    <p:restoredTop sz="94643"/>
  </p:normalViewPr>
  <p:slideViewPr>
    <p:cSldViewPr snapToGrid="0" snapToObjects="1">
      <p:cViewPr varScale="1">
        <p:scale>
          <a:sx n="118" d="100"/>
          <a:sy n="118" d="100"/>
        </p:scale>
        <p:origin x="24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EB78F-646F-CB4C-8B36-C05DEF58068C}" type="datetimeFigureOut">
              <a:rPr lang="en-US" smtClean="0"/>
              <a:t>4/19/18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5EABB-A813-6C4D-997A-8A6CC875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6B1B-5A4F-DC41-90FF-6A5735CC39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- labor  Laborem</a:t>
            </a:r>
            <a:r>
              <a:rPr lang="en-US" baseline="0" dirty="0"/>
              <a:t> Exercens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6B1B-5A4F-DC41-90FF-6A5735CC39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2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6B1B-5A4F-DC41-90FF-6A5735CC39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6B1B-5A4F-DC41-90FF-6A5735CC39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life balance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E6B1B-5A4F-DC41-90FF-6A5735CC39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7529C-5886-494C-8576-A7AD78648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E5101-752B-C542-80D5-420D8A586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AEFD5-8E9F-1549-A0F2-36DAF97B3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2E779-33F3-1B46-9968-A83F2261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6E1D0-9DEE-0440-9C42-FA84A6EB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101F-AFC0-1442-ABC7-1DA4EF95E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69D7E-FFAB-D344-BD95-F21382B16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4F4F-59F3-7A4B-A419-2BA8B59E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9520E-6E89-2C4E-9CCA-7E0D96A3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79D87-3922-AA49-A722-7F826C90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52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2E6CB8-D3F3-3B4B-BC57-98B22BD59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77461-3EED-6B49-BCFC-0B6E43A7C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37F1E-5794-8B43-8741-862AB703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66B67-4AF1-C649-BC68-6D296B71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51438-FBEE-5047-BFAB-0EF9CA14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1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D726-A84E-8D41-A1D1-5C47DBD4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D24E-3D5A-4149-886B-3198E89DE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2141E-C5D4-2F44-8A2F-F53CFA84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BDBD9-D847-6246-BACF-443F063B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D0870-12AC-4D42-A800-4E055C24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1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0328-9B46-0049-829B-326D5F27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B2537-0CDA-2C4F-844F-0B7EAC315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6C396-BDDA-5C4E-8CAB-6442216E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CDD24-3991-DE47-ABB1-0F072A11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A99DE-F448-624F-8BCD-024A7127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7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AD4AE-5F8F-334D-B788-45A32510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905B1-7779-1042-AFE0-3F7D51E73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EC55D-E3EC-6847-A3CB-CD8369CE7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98934-87FC-5F46-A441-DB620E9A0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4BB30-F049-EB47-B3FD-3175D93F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C5348-178C-2449-8CFD-C4AAEF4B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69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E9D6F-2831-AE4F-99DB-5FED488F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99138-2574-444E-A26E-C4F085045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1FE7E-9F47-4B4B-B133-777B5DFE2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A9BD40-A922-FC4B-9091-338DAE168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E8F89-EEF7-E442-B644-E6B12CC4B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B983FE-86AF-A54E-909D-BE7DA458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4206B0-5215-B345-B011-A7040330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AB62D-485B-CD4C-B282-A6D052FC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1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98F6-8939-CB48-904F-23176449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93EDF-4343-8A4E-8829-0BE1A336A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C37EE-0B1D-0048-95E5-B862031D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0C7DC-A7A6-7146-A72B-8D772463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9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E3991-E616-8A44-9456-2864989BD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8C592-A92A-D84F-B649-C3EC60AB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721AD-E096-AB48-A66E-5BBC68A9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B22C8-7785-3441-B850-873B32514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9C3F7-3B19-1242-AEC1-50C192EE3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AE5E2-C947-DF43-B499-81C3FDD45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B6310-0E2D-484C-9401-C0DD0401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32D6A-6ED2-D144-8482-E81BB954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8D017-8D1F-8044-87C2-5DB21F17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9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9617B-7CD7-434A-BE27-FD57EA368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F2A03A-1F4A-694D-92C2-BF1B417A2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B7946-2853-394A-B5A7-687C703D8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D15B5-C16D-2F4A-8F12-8AC8AE55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01123-4C80-5C4E-BE85-66A80F3D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12B67-29EC-BB47-A62A-26F1D025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7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10AC4-D48B-B240-A803-6EFB34B1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4D1C8-90CC-2942-A99E-1744F67EC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9F995-834C-184A-91B8-EEB9D2AE0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FEF3A-6C84-9447-905E-FAE10CE3B4D8}" type="datetimeFigureOut">
              <a:rPr lang="en-US" smtClean="0"/>
              <a:t>4/19/18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6BE16-EF3E-F24F-95A3-FD25F8C0C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D3529-72FA-1F47-AFDF-317CC36C2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4E04D-D444-CE4A-9ABC-AEDFC93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9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27549" y="175446"/>
            <a:ext cx="10169912" cy="268744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Power, Scientific Management, Incentives, &amp; Work</a:t>
            </a:r>
            <a:br>
              <a:rPr lang="en-US" dirty="0">
                <a:solidFill>
                  <a:srgbClr val="0070C0"/>
                </a:solidFill>
              </a:rPr>
            </a:br>
            <a:br>
              <a:rPr lang="en-US" sz="4400" dirty="0">
                <a:solidFill>
                  <a:srgbClr val="0070C0"/>
                </a:solidFill>
              </a:rPr>
            </a:b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0299" y="2781407"/>
            <a:ext cx="5846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disenchantment</a:t>
            </a:r>
            <a:r>
              <a:rPr lang="en-US" sz="2000" dirty="0"/>
              <a:t> (German: </a:t>
            </a:r>
            <a:r>
              <a:rPr lang="en-US" sz="2000" dirty="0" err="1"/>
              <a:t>Entzauberung</a:t>
            </a:r>
            <a:r>
              <a:rPr lang="en-US" sz="2000" dirty="0"/>
              <a:t>) is the cultural rationalization and devaluation of mysticism that characterizes modern society.</a:t>
            </a:r>
          </a:p>
        </p:txBody>
      </p:sp>
    </p:spTree>
    <p:extLst>
      <p:ext uri="{BB962C8B-B14F-4D97-AF65-F5344CB8AC3E}">
        <p14:creationId xmlns:p14="http://schemas.microsoft.com/office/powerpoint/2010/main" val="1478133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8926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if people are </a:t>
            </a:r>
            <a:r>
              <a:rPr lang="en-US" sz="3200" u="sng" dirty="0">
                <a:solidFill>
                  <a:srgbClr val="0070C0"/>
                </a:solidFill>
              </a:rPr>
              <a:t>not</a:t>
            </a:r>
            <a:r>
              <a:rPr lang="en-US" sz="3200" dirty="0">
                <a:solidFill>
                  <a:srgbClr val="0070C0"/>
                </a:solidFill>
              </a:rPr>
              <a:t> machines how/when/why will they fit together 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10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15862" y="1988515"/>
            <a:ext cx="4493941" cy="312234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7" name="Oval 6"/>
          <p:cNvSpPr/>
          <p:nvPr/>
        </p:nvSpPr>
        <p:spPr>
          <a:xfrm>
            <a:off x="5906429" y="1988514"/>
            <a:ext cx="4493941" cy="31223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firm</a:t>
            </a:r>
          </a:p>
        </p:txBody>
      </p:sp>
    </p:spTree>
    <p:extLst>
      <p:ext uri="{BB962C8B-B14F-4D97-AF65-F5344CB8AC3E}">
        <p14:creationId xmlns:p14="http://schemas.microsoft.com/office/powerpoint/2010/main" val="1658286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people &amp; work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26" y="2654768"/>
            <a:ext cx="5965676" cy="1816380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  <a:buClr>
                <a:schemeClr val="accent2"/>
              </a:buClr>
            </a:pPr>
            <a:r>
              <a:rPr lang="en-US" sz="2400" dirty="0"/>
              <a:t>‘people’ do what machines cannot</a:t>
            </a:r>
          </a:p>
          <a:p>
            <a:pPr>
              <a:spcBef>
                <a:spcPts val="1600"/>
              </a:spcBef>
              <a:buClr>
                <a:schemeClr val="accent2"/>
              </a:buClr>
            </a:pPr>
            <a:r>
              <a:rPr lang="en-US" sz="2400" dirty="0"/>
              <a:t>fit into roles that combine into ‘organization’</a:t>
            </a:r>
          </a:p>
          <a:p>
            <a:pPr>
              <a:spcBef>
                <a:spcPts val="1600"/>
              </a:spcBef>
              <a:buClr>
                <a:schemeClr val="accent2"/>
              </a:buClr>
            </a:pPr>
            <a:r>
              <a:rPr lang="en-US" sz="2400" dirty="0"/>
              <a:t>but do ‘people’ fit ?</a:t>
            </a:r>
          </a:p>
        </p:txBody>
      </p:sp>
      <p:sp>
        <p:nvSpPr>
          <p:cNvPr id="8" name="Freeform 7"/>
          <p:cNvSpPr/>
          <p:nvPr/>
        </p:nvSpPr>
        <p:spPr>
          <a:xfrm rot="917223">
            <a:off x="9163839" y="1684871"/>
            <a:ext cx="679077" cy="756677"/>
          </a:xfrm>
          <a:custGeom>
            <a:avLst/>
            <a:gdLst>
              <a:gd name="connsiteX0" fmla="*/ 611842 w 679077"/>
              <a:gd name="connsiteY0" fmla="*/ 242089 h 490859"/>
              <a:gd name="connsiteX1" fmla="*/ 591671 w 679077"/>
              <a:gd name="connsiteY1" fmla="*/ 168130 h 490859"/>
              <a:gd name="connsiteX2" fmla="*/ 578224 w 679077"/>
              <a:gd name="connsiteY2" fmla="*/ 147959 h 490859"/>
              <a:gd name="connsiteX3" fmla="*/ 564777 w 679077"/>
              <a:gd name="connsiteY3" fmla="*/ 121065 h 490859"/>
              <a:gd name="connsiteX4" fmla="*/ 504265 w 679077"/>
              <a:gd name="connsiteY4" fmla="*/ 80724 h 490859"/>
              <a:gd name="connsiteX5" fmla="*/ 443753 w 679077"/>
              <a:gd name="connsiteY5" fmla="*/ 53830 h 490859"/>
              <a:gd name="connsiteX6" fmla="*/ 410136 w 679077"/>
              <a:gd name="connsiteY6" fmla="*/ 40383 h 490859"/>
              <a:gd name="connsiteX7" fmla="*/ 383242 w 679077"/>
              <a:gd name="connsiteY7" fmla="*/ 26936 h 490859"/>
              <a:gd name="connsiteX8" fmla="*/ 309283 w 679077"/>
              <a:gd name="connsiteY8" fmla="*/ 13489 h 490859"/>
              <a:gd name="connsiteX9" fmla="*/ 289112 w 679077"/>
              <a:gd name="connsiteY9" fmla="*/ 6765 h 490859"/>
              <a:gd name="connsiteX10" fmla="*/ 107577 w 679077"/>
              <a:gd name="connsiteY10" fmla="*/ 13489 h 490859"/>
              <a:gd name="connsiteX11" fmla="*/ 80683 w 679077"/>
              <a:gd name="connsiteY11" fmla="*/ 26936 h 490859"/>
              <a:gd name="connsiteX12" fmla="*/ 40342 w 679077"/>
              <a:gd name="connsiteY12" fmla="*/ 67277 h 490859"/>
              <a:gd name="connsiteX13" fmla="*/ 20171 w 679077"/>
              <a:gd name="connsiteY13" fmla="*/ 80724 h 490859"/>
              <a:gd name="connsiteX14" fmla="*/ 13448 w 679077"/>
              <a:gd name="connsiteY14" fmla="*/ 100895 h 490859"/>
              <a:gd name="connsiteX15" fmla="*/ 0 w 679077"/>
              <a:gd name="connsiteY15" fmla="*/ 127789 h 490859"/>
              <a:gd name="connsiteX16" fmla="*/ 26895 w 679077"/>
              <a:gd name="connsiteY16" fmla="*/ 268983 h 490859"/>
              <a:gd name="connsiteX17" fmla="*/ 40342 w 679077"/>
              <a:gd name="connsiteY17" fmla="*/ 289154 h 490859"/>
              <a:gd name="connsiteX18" fmla="*/ 67236 w 679077"/>
              <a:gd name="connsiteY18" fmla="*/ 316048 h 490859"/>
              <a:gd name="connsiteX19" fmla="*/ 80683 w 679077"/>
              <a:gd name="connsiteY19" fmla="*/ 336218 h 490859"/>
              <a:gd name="connsiteX20" fmla="*/ 100853 w 679077"/>
              <a:gd name="connsiteY20" fmla="*/ 356389 h 490859"/>
              <a:gd name="connsiteX21" fmla="*/ 134471 w 679077"/>
              <a:gd name="connsiteY21" fmla="*/ 396730 h 490859"/>
              <a:gd name="connsiteX22" fmla="*/ 154642 w 679077"/>
              <a:gd name="connsiteY22" fmla="*/ 410177 h 490859"/>
              <a:gd name="connsiteX23" fmla="*/ 174812 w 679077"/>
              <a:gd name="connsiteY23" fmla="*/ 430348 h 490859"/>
              <a:gd name="connsiteX24" fmla="*/ 235324 w 679077"/>
              <a:gd name="connsiteY24" fmla="*/ 463965 h 490859"/>
              <a:gd name="connsiteX25" fmla="*/ 282389 w 679077"/>
              <a:gd name="connsiteY25" fmla="*/ 470689 h 490859"/>
              <a:gd name="connsiteX26" fmla="*/ 376518 w 679077"/>
              <a:gd name="connsiteY26" fmla="*/ 490859 h 490859"/>
              <a:gd name="connsiteX27" fmla="*/ 591671 w 679077"/>
              <a:gd name="connsiteY27" fmla="*/ 477412 h 490859"/>
              <a:gd name="connsiteX28" fmla="*/ 618565 w 679077"/>
              <a:gd name="connsiteY28" fmla="*/ 463965 h 490859"/>
              <a:gd name="connsiteX29" fmla="*/ 638736 w 679077"/>
              <a:gd name="connsiteY29" fmla="*/ 457242 h 490859"/>
              <a:gd name="connsiteX30" fmla="*/ 658906 w 679077"/>
              <a:gd name="connsiteY30" fmla="*/ 430348 h 490859"/>
              <a:gd name="connsiteX31" fmla="*/ 679077 w 679077"/>
              <a:gd name="connsiteY31" fmla="*/ 410177 h 490859"/>
              <a:gd name="connsiteX32" fmla="*/ 658906 w 679077"/>
              <a:gd name="connsiteY32" fmla="*/ 289154 h 490859"/>
              <a:gd name="connsiteX33" fmla="*/ 645459 w 679077"/>
              <a:gd name="connsiteY33" fmla="*/ 248812 h 490859"/>
              <a:gd name="connsiteX34" fmla="*/ 625289 w 679077"/>
              <a:gd name="connsiteY34" fmla="*/ 235365 h 490859"/>
              <a:gd name="connsiteX35" fmla="*/ 611842 w 679077"/>
              <a:gd name="connsiteY35" fmla="*/ 242089 h 49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79077" h="490859">
                <a:moveTo>
                  <a:pt x="611842" y="242089"/>
                </a:moveTo>
                <a:cubicBezTo>
                  <a:pt x="606239" y="230883"/>
                  <a:pt x="622200" y="269892"/>
                  <a:pt x="591671" y="168130"/>
                </a:cubicBezTo>
                <a:cubicBezTo>
                  <a:pt x="589349" y="160390"/>
                  <a:pt x="582233" y="154975"/>
                  <a:pt x="578224" y="147959"/>
                </a:cubicBezTo>
                <a:cubicBezTo>
                  <a:pt x="573251" y="139257"/>
                  <a:pt x="571300" y="128675"/>
                  <a:pt x="564777" y="121065"/>
                </a:cubicBezTo>
                <a:cubicBezTo>
                  <a:pt x="553612" y="108039"/>
                  <a:pt x="516956" y="89185"/>
                  <a:pt x="504265" y="80724"/>
                </a:cubicBezTo>
                <a:cubicBezTo>
                  <a:pt x="448111" y="43288"/>
                  <a:pt x="508876" y="73367"/>
                  <a:pt x="443753" y="53830"/>
                </a:cubicBezTo>
                <a:cubicBezTo>
                  <a:pt x="432193" y="50362"/>
                  <a:pt x="421165" y="45285"/>
                  <a:pt x="410136" y="40383"/>
                </a:cubicBezTo>
                <a:cubicBezTo>
                  <a:pt x="400977" y="36312"/>
                  <a:pt x="392750" y="30106"/>
                  <a:pt x="383242" y="26936"/>
                </a:cubicBezTo>
                <a:cubicBezTo>
                  <a:pt x="373839" y="23802"/>
                  <a:pt x="316064" y="14619"/>
                  <a:pt x="309283" y="13489"/>
                </a:cubicBezTo>
                <a:cubicBezTo>
                  <a:pt x="302559" y="11248"/>
                  <a:pt x="296128" y="7767"/>
                  <a:pt x="289112" y="6765"/>
                </a:cubicBezTo>
                <a:cubicBezTo>
                  <a:pt x="200489" y="-5895"/>
                  <a:pt x="208584" y="863"/>
                  <a:pt x="107577" y="13489"/>
                </a:cubicBezTo>
                <a:cubicBezTo>
                  <a:pt x="98612" y="17971"/>
                  <a:pt x="88509" y="20675"/>
                  <a:pt x="80683" y="26936"/>
                </a:cubicBezTo>
                <a:cubicBezTo>
                  <a:pt x="65833" y="38816"/>
                  <a:pt x="56165" y="56728"/>
                  <a:pt x="40342" y="67277"/>
                </a:cubicBezTo>
                <a:lnTo>
                  <a:pt x="20171" y="80724"/>
                </a:lnTo>
                <a:cubicBezTo>
                  <a:pt x="17930" y="87448"/>
                  <a:pt x="16240" y="94381"/>
                  <a:pt x="13448" y="100895"/>
                </a:cubicBezTo>
                <a:cubicBezTo>
                  <a:pt x="9500" y="110108"/>
                  <a:pt x="0" y="117766"/>
                  <a:pt x="0" y="127789"/>
                </a:cubicBezTo>
                <a:cubicBezTo>
                  <a:pt x="0" y="197178"/>
                  <a:pt x="111" y="222111"/>
                  <a:pt x="26895" y="268983"/>
                </a:cubicBezTo>
                <a:cubicBezTo>
                  <a:pt x="30904" y="275999"/>
                  <a:pt x="35860" y="282430"/>
                  <a:pt x="40342" y="289154"/>
                </a:cubicBezTo>
                <a:cubicBezTo>
                  <a:pt x="55010" y="333160"/>
                  <a:pt x="34638" y="289970"/>
                  <a:pt x="67236" y="316048"/>
                </a:cubicBezTo>
                <a:cubicBezTo>
                  <a:pt x="73546" y="321096"/>
                  <a:pt x="75510" y="330010"/>
                  <a:pt x="80683" y="336218"/>
                </a:cubicBezTo>
                <a:cubicBezTo>
                  <a:pt x="86770" y="343523"/>
                  <a:pt x="94766" y="349084"/>
                  <a:pt x="100853" y="356389"/>
                </a:cubicBezTo>
                <a:cubicBezTo>
                  <a:pt x="124890" y="385234"/>
                  <a:pt x="102331" y="369947"/>
                  <a:pt x="134471" y="396730"/>
                </a:cubicBezTo>
                <a:cubicBezTo>
                  <a:pt x="140679" y="401903"/>
                  <a:pt x="148434" y="405004"/>
                  <a:pt x="154642" y="410177"/>
                </a:cubicBezTo>
                <a:cubicBezTo>
                  <a:pt x="161947" y="416264"/>
                  <a:pt x="167507" y="424261"/>
                  <a:pt x="174812" y="430348"/>
                </a:cubicBezTo>
                <a:cubicBezTo>
                  <a:pt x="187775" y="441151"/>
                  <a:pt x="224438" y="460616"/>
                  <a:pt x="235324" y="463965"/>
                </a:cubicBezTo>
                <a:cubicBezTo>
                  <a:pt x="250471" y="468626"/>
                  <a:pt x="266893" y="467368"/>
                  <a:pt x="282389" y="470689"/>
                </a:cubicBezTo>
                <a:cubicBezTo>
                  <a:pt x="406975" y="497387"/>
                  <a:pt x="252804" y="473187"/>
                  <a:pt x="376518" y="490859"/>
                </a:cubicBezTo>
                <a:cubicBezTo>
                  <a:pt x="448236" y="486377"/>
                  <a:pt x="520253" y="485347"/>
                  <a:pt x="591671" y="477412"/>
                </a:cubicBezTo>
                <a:cubicBezTo>
                  <a:pt x="601633" y="476305"/>
                  <a:pt x="609353" y="467913"/>
                  <a:pt x="618565" y="463965"/>
                </a:cubicBezTo>
                <a:cubicBezTo>
                  <a:pt x="625079" y="461173"/>
                  <a:pt x="632012" y="459483"/>
                  <a:pt x="638736" y="457242"/>
                </a:cubicBezTo>
                <a:cubicBezTo>
                  <a:pt x="645459" y="448277"/>
                  <a:pt x="651613" y="438856"/>
                  <a:pt x="658906" y="430348"/>
                </a:cubicBezTo>
                <a:cubicBezTo>
                  <a:pt x="665094" y="423128"/>
                  <a:pt x="679077" y="419686"/>
                  <a:pt x="679077" y="410177"/>
                </a:cubicBezTo>
                <a:cubicBezTo>
                  <a:pt x="679077" y="369280"/>
                  <a:pt x="671839" y="327953"/>
                  <a:pt x="658906" y="289154"/>
                </a:cubicBezTo>
                <a:cubicBezTo>
                  <a:pt x="654424" y="275707"/>
                  <a:pt x="657253" y="256675"/>
                  <a:pt x="645459" y="248812"/>
                </a:cubicBezTo>
                <a:lnTo>
                  <a:pt x="625289" y="235365"/>
                </a:lnTo>
                <a:cubicBezTo>
                  <a:pt x="609356" y="211466"/>
                  <a:pt x="617445" y="253295"/>
                  <a:pt x="611842" y="242089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722224" y="2521325"/>
            <a:ext cx="208429" cy="1190064"/>
          </a:xfrm>
          <a:custGeom>
            <a:avLst/>
            <a:gdLst>
              <a:gd name="connsiteX0" fmla="*/ 0 w 60511"/>
              <a:gd name="connsiteY0" fmla="*/ 0 h 2205317"/>
              <a:gd name="connsiteX1" fmla="*/ 6723 w 60511"/>
              <a:gd name="connsiteY1" fmla="*/ 94129 h 2205317"/>
              <a:gd name="connsiteX2" fmla="*/ 13447 w 60511"/>
              <a:gd name="connsiteY2" fmla="*/ 127747 h 2205317"/>
              <a:gd name="connsiteX3" fmla="*/ 20170 w 60511"/>
              <a:gd name="connsiteY3" fmla="*/ 168088 h 2205317"/>
              <a:gd name="connsiteX4" fmla="*/ 40341 w 60511"/>
              <a:gd name="connsiteY4" fmla="*/ 255494 h 2205317"/>
              <a:gd name="connsiteX5" fmla="*/ 53788 w 60511"/>
              <a:gd name="connsiteY5" fmla="*/ 363070 h 2205317"/>
              <a:gd name="connsiteX6" fmla="*/ 60511 w 60511"/>
              <a:gd name="connsiteY6" fmla="*/ 410135 h 2205317"/>
              <a:gd name="connsiteX7" fmla="*/ 53788 w 60511"/>
              <a:gd name="connsiteY7" fmla="*/ 611841 h 2205317"/>
              <a:gd name="connsiteX8" fmla="*/ 40341 w 60511"/>
              <a:gd name="connsiteY8" fmla="*/ 753035 h 2205317"/>
              <a:gd name="connsiteX9" fmla="*/ 20170 w 60511"/>
              <a:gd name="connsiteY9" fmla="*/ 2205317 h 2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511" h="2205317">
                <a:moveTo>
                  <a:pt x="0" y="0"/>
                </a:moveTo>
                <a:cubicBezTo>
                  <a:pt x="2241" y="31376"/>
                  <a:pt x="3430" y="62846"/>
                  <a:pt x="6723" y="94129"/>
                </a:cubicBezTo>
                <a:cubicBezTo>
                  <a:pt x="7919" y="105494"/>
                  <a:pt x="11403" y="116503"/>
                  <a:pt x="13447" y="127747"/>
                </a:cubicBezTo>
                <a:cubicBezTo>
                  <a:pt x="15886" y="141160"/>
                  <a:pt x="18097" y="154614"/>
                  <a:pt x="20170" y="168088"/>
                </a:cubicBezTo>
                <a:cubicBezTo>
                  <a:pt x="30144" y="232921"/>
                  <a:pt x="20769" y="196775"/>
                  <a:pt x="40341" y="255494"/>
                </a:cubicBezTo>
                <a:cubicBezTo>
                  <a:pt x="44823" y="291353"/>
                  <a:pt x="49114" y="327236"/>
                  <a:pt x="53788" y="363070"/>
                </a:cubicBezTo>
                <a:cubicBezTo>
                  <a:pt x="55838" y="378784"/>
                  <a:pt x="60511" y="394287"/>
                  <a:pt x="60511" y="410135"/>
                </a:cubicBezTo>
                <a:cubicBezTo>
                  <a:pt x="60511" y="477408"/>
                  <a:pt x="57738" y="544684"/>
                  <a:pt x="53788" y="611841"/>
                </a:cubicBezTo>
                <a:cubicBezTo>
                  <a:pt x="51012" y="659037"/>
                  <a:pt x="40341" y="753035"/>
                  <a:pt x="40341" y="753035"/>
                </a:cubicBezTo>
                <a:cubicBezTo>
                  <a:pt x="3860" y="1519129"/>
                  <a:pt x="20170" y="1035263"/>
                  <a:pt x="20170" y="2205317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8659906" y="3738282"/>
            <a:ext cx="1082488" cy="1420005"/>
          </a:xfrm>
          <a:custGeom>
            <a:avLst/>
            <a:gdLst>
              <a:gd name="connsiteX0" fmla="*/ 1082488 w 1082488"/>
              <a:gd name="connsiteY0" fmla="*/ 0 h 1420005"/>
              <a:gd name="connsiteX1" fmla="*/ 1055594 w 1082488"/>
              <a:gd name="connsiteY1" fmla="*/ 20171 h 1420005"/>
              <a:gd name="connsiteX2" fmla="*/ 1001806 w 1082488"/>
              <a:gd name="connsiteY2" fmla="*/ 47065 h 1420005"/>
              <a:gd name="connsiteX3" fmla="*/ 981635 w 1082488"/>
              <a:gd name="connsiteY3" fmla="*/ 67236 h 1420005"/>
              <a:gd name="connsiteX4" fmla="*/ 934570 w 1082488"/>
              <a:gd name="connsiteY4" fmla="*/ 94130 h 1420005"/>
              <a:gd name="connsiteX5" fmla="*/ 907676 w 1082488"/>
              <a:gd name="connsiteY5" fmla="*/ 107577 h 1420005"/>
              <a:gd name="connsiteX6" fmla="*/ 887506 w 1082488"/>
              <a:gd name="connsiteY6" fmla="*/ 127747 h 1420005"/>
              <a:gd name="connsiteX7" fmla="*/ 773206 w 1082488"/>
              <a:gd name="connsiteY7" fmla="*/ 215153 h 1420005"/>
              <a:gd name="connsiteX8" fmla="*/ 672353 w 1082488"/>
              <a:gd name="connsiteY8" fmla="*/ 329453 h 1420005"/>
              <a:gd name="connsiteX9" fmla="*/ 618565 w 1082488"/>
              <a:gd name="connsiteY9" fmla="*/ 410136 h 1420005"/>
              <a:gd name="connsiteX10" fmla="*/ 598394 w 1082488"/>
              <a:gd name="connsiteY10" fmla="*/ 450477 h 1420005"/>
              <a:gd name="connsiteX11" fmla="*/ 558053 w 1082488"/>
              <a:gd name="connsiteY11" fmla="*/ 490818 h 1420005"/>
              <a:gd name="connsiteX12" fmla="*/ 544606 w 1082488"/>
              <a:gd name="connsiteY12" fmla="*/ 517712 h 1420005"/>
              <a:gd name="connsiteX13" fmla="*/ 537882 w 1082488"/>
              <a:gd name="connsiteY13" fmla="*/ 537883 h 1420005"/>
              <a:gd name="connsiteX14" fmla="*/ 510988 w 1082488"/>
              <a:gd name="connsiteY14" fmla="*/ 578224 h 1420005"/>
              <a:gd name="connsiteX15" fmla="*/ 497541 w 1082488"/>
              <a:gd name="connsiteY15" fmla="*/ 598394 h 1420005"/>
              <a:gd name="connsiteX16" fmla="*/ 463923 w 1082488"/>
              <a:gd name="connsiteY16" fmla="*/ 638736 h 1420005"/>
              <a:gd name="connsiteX17" fmla="*/ 450476 w 1082488"/>
              <a:gd name="connsiteY17" fmla="*/ 672353 h 1420005"/>
              <a:gd name="connsiteX18" fmla="*/ 410135 w 1082488"/>
              <a:gd name="connsiteY18" fmla="*/ 732865 h 1420005"/>
              <a:gd name="connsiteX19" fmla="*/ 396688 w 1082488"/>
              <a:gd name="connsiteY19" fmla="*/ 766483 h 1420005"/>
              <a:gd name="connsiteX20" fmla="*/ 389965 w 1082488"/>
              <a:gd name="connsiteY20" fmla="*/ 786653 h 1420005"/>
              <a:gd name="connsiteX21" fmla="*/ 369794 w 1082488"/>
              <a:gd name="connsiteY21" fmla="*/ 820271 h 1420005"/>
              <a:gd name="connsiteX22" fmla="*/ 363070 w 1082488"/>
              <a:gd name="connsiteY22" fmla="*/ 840442 h 1420005"/>
              <a:gd name="connsiteX23" fmla="*/ 349623 w 1082488"/>
              <a:gd name="connsiteY23" fmla="*/ 867336 h 1420005"/>
              <a:gd name="connsiteX24" fmla="*/ 342900 w 1082488"/>
              <a:gd name="connsiteY24" fmla="*/ 900953 h 1420005"/>
              <a:gd name="connsiteX25" fmla="*/ 329453 w 1082488"/>
              <a:gd name="connsiteY25" fmla="*/ 921124 h 1420005"/>
              <a:gd name="connsiteX26" fmla="*/ 322729 w 1082488"/>
              <a:gd name="connsiteY26" fmla="*/ 948018 h 1420005"/>
              <a:gd name="connsiteX27" fmla="*/ 302559 w 1082488"/>
              <a:gd name="connsiteY27" fmla="*/ 1297642 h 1420005"/>
              <a:gd name="connsiteX28" fmla="*/ 282388 w 1082488"/>
              <a:gd name="connsiteY28" fmla="*/ 1311089 h 1420005"/>
              <a:gd name="connsiteX29" fmla="*/ 6723 w 1082488"/>
              <a:gd name="connsiteY29" fmla="*/ 1385047 h 1420005"/>
              <a:gd name="connsiteX30" fmla="*/ 0 w 1082488"/>
              <a:gd name="connsiteY30" fmla="*/ 1385047 h 14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82488" h="1420005">
                <a:moveTo>
                  <a:pt x="1082488" y="0"/>
                </a:moveTo>
                <a:cubicBezTo>
                  <a:pt x="1073523" y="6724"/>
                  <a:pt x="1065273" y="14525"/>
                  <a:pt x="1055594" y="20171"/>
                </a:cubicBezTo>
                <a:cubicBezTo>
                  <a:pt x="1038279" y="30271"/>
                  <a:pt x="1015980" y="32891"/>
                  <a:pt x="1001806" y="47065"/>
                </a:cubicBezTo>
                <a:cubicBezTo>
                  <a:pt x="995082" y="53789"/>
                  <a:pt x="989425" y="61783"/>
                  <a:pt x="981635" y="67236"/>
                </a:cubicBezTo>
                <a:cubicBezTo>
                  <a:pt x="966832" y="77598"/>
                  <a:pt x="950433" y="85478"/>
                  <a:pt x="934570" y="94130"/>
                </a:cubicBezTo>
                <a:cubicBezTo>
                  <a:pt x="925771" y="98929"/>
                  <a:pt x="915832" y="101751"/>
                  <a:pt x="907676" y="107577"/>
                </a:cubicBezTo>
                <a:cubicBezTo>
                  <a:pt x="899939" y="113104"/>
                  <a:pt x="895011" y="121909"/>
                  <a:pt x="887506" y="127747"/>
                </a:cubicBezTo>
                <a:cubicBezTo>
                  <a:pt x="823141" y="177810"/>
                  <a:pt x="854788" y="133571"/>
                  <a:pt x="773206" y="215153"/>
                </a:cubicBezTo>
                <a:cubicBezTo>
                  <a:pt x="734407" y="253952"/>
                  <a:pt x="704598" y="281085"/>
                  <a:pt x="672353" y="329453"/>
                </a:cubicBezTo>
                <a:cubicBezTo>
                  <a:pt x="654424" y="356347"/>
                  <a:pt x="633021" y="381226"/>
                  <a:pt x="618565" y="410136"/>
                </a:cubicBezTo>
                <a:cubicBezTo>
                  <a:pt x="611841" y="423583"/>
                  <a:pt x="607415" y="438450"/>
                  <a:pt x="598394" y="450477"/>
                </a:cubicBezTo>
                <a:cubicBezTo>
                  <a:pt x="586984" y="465690"/>
                  <a:pt x="566558" y="473809"/>
                  <a:pt x="558053" y="490818"/>
                </a:cubicBezTo>
                <a:cubicBezTo>
                  <a:pt x="553571" y="499783"/>
                  <a:pt x="548554" y="508500"/>
                  <a:pt x="544606" y="517712"/>
                </a:cubicBezTo>
                <a:cubicBezTo>
                  <a:pt x="541814" y="524226"/>
                  <a:pt x="541324" y="531688"/>
                  <a:pt x="537882" y="537883"/>
                </a:cubicBezTo>
                <a:cubicBezTo>
                  <a:pt x="530033" y="552010"/>
                  <a:pt x="519953" y="564777"/>
                  <a:pt x="510988" y="578224"/>
                </a:cubicBezTo>
                <a:cubicBezTo>
                  <a:pt x="506506" y="584947"/>
                  <a:pt x="503255" y="592680"/>
                  <a:pt x="497541" y="598394"/>
                </a:cubicBezTo>
                <a:cubicBezTo>
                  <a:pt x="482670" y="613265"/>
                  <a:pt x="473284" y="620013"/>
                  <a:pt x="463923" y="638736"/>
                </a:cubicBezTo>
                <a:cubicBezTo>
                  <a:pt x="458526" y="649531"/>
                  <a:pt x="456337" y="661803"/>
                  <a:pt x="450476" y="672353"/>
                </a:cubicBezTo>
                <a:cubicBezTo>
                  <a:pt x="394176" y="773694"/>
                  <a:pt x="469063" y="615009"/>
                  <a:pt x="410135" y="732865"/>
                </a:cubicBezTo>
                <a:cubicBezTo>
                  <a:pt x="404737" y="743660"/>
                  <a:pt x="400926" y="755182"/>
                  <a:pt x="396688" y="766483"/>
                </a:cubicBezTo>
                <a:cubicBezTo>
                  <a:pt x="394200" y="773119"/>
                  <a:pt x="393134" y="780314"/>
                  <a:pt x="389965" y="786653"/>
                </a:cubicBezTo>
                <a:cubicBezTo>
                  <a:pt x="384121" y="798342"/>
                  <a:pt x="375638" y="808582"/>
                  <a:pt x="369794" y="820271"/>
                </a:cubicBezTo>
                <a:cubicBezTo>
                  <a:pt x="366624" y="826610"/>
                  <a:pt x="365862" y="833928"/>
                  <a:pt x="363070" y="840442"/>
                </a:cubicBezTo>
                <a:cubicBezTo>
                  <a:pt x="359122" y="849654"/>
                  <a:pt x="354105" y="858371"/>
                  <a:pt x="349623" y="867336"/>
                </a:cubicBezTo>
                <a:cubicBezTo>
                  <a:pt x="347382" y="878542"/>
                  <a:pt x="346912" y="890253"/>
                  <a:pt x="342900" y="900953"/>
                </a:cubicBezTo>
                <a:cubicBezTo>
                  <a:pt x="340063" y="908519"/>
                  <a:pt x="332636" y="913697"/>
                  <a:pt x="329453" y="921124"/>
                </a:cubicBezTo>
                <a:cubicBezTo>
                  <a:pt x="325813" y="929617"/>
                  <a:pt x="324970" y="939053"/>
                  <a:pt x="322729" y="948018"/>
                </a:cubicBezTo>
                <a:cubicBezTo>
                  <a:pt x="322543" y="957319"/>
                  <a:pt x="394879" y="1223784"/>
                  <a:pt x="302559" y="1297642"/>
                </a:cubicBezTo>
                <a:cubicBezTo>
                  <a:pt x="296249" y="1302690"/>
                  <a:pt x="289112" y="1306607"/>
                  <a:pt x="282388" y="1311089"/>
                </a:cubicBezTo>
                <a:cubicBezTo>
                  <a:pt x="268772" y="1488107"/>
                  <a:pt x="304877" y="1399591"/>
                  <a:pt x="6723" y="1385047"/>
                </a:cubicBezTo>
                <a:cubicBezTo>
                  <a:pt x="4485" y="1384938"/>
                  <a:pt x="2241" y="1385047"/>
                  <a:pt x="0" y="1385047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816353" y="3771900"/>
            <a:ext cx="463923" cy="1620371"/>
          </a:xfrm>
          <a:custGeom>
            <a:avLst/>
            <a:gdLst>
              <a:gd name="connsiteX0" fmla="*/ 0 w 463923"/>
              <a:gd name="connsiteY0" fmla="*/ 0 h 1620371"/>
              <a:gd name="connsiteX1" fmla="*/ 20171 w 463923"/>
              <a:gd name="connsiteY1" fmla="*/ 67235 h 1620371"/>
              <a:gd name="connsiteX2" fmla="*/ 40341 w 463923"/>
              <a:gd name="connsiteY2" fmla="*/ 87406 h 1620371"/>
              <a:gd name="connsiteX3" fmla="*/ 60512 w 463923"/>
              <a:gd name="connsiteY3" fmla="*/ 121024 h 1620371"/>
              <a:gd name="connsiteX4" fmla="*/ 94129 w 463923"/>
              <a:gd name="connsiteY4" fmla="*/ 168088 h 1620371"/>
              <a:gd name="connsiteX5" fmla="*/ 114300 w 463923"/>
              <a:gd name="connsiteY5" fmla="*/ 242047 h 1620371"/>
              <a:gd name="connsiteX6" fmla="*/ 134471 w 463923"/>
              <a:gd name="connsiteY6" fmla="*/ 329453 h 1620371"/>
              <a:gd name="connsiteX7" fmla="*/ 147918 w 463923"/>
              <a:gd name="connsiteY7" fmla="*/ 376518 h 1620371"/>
              <a:gd name="connsiteX8" fmla="*/ 154641 w 463923"/>
              <a:gd name="connsiteY8" fmla="*/ 416859 h 1620371"/>
              <a:gd name="connsiteX9" fmla="*/ 168088 w 463923"/>
              <a:gd name="connsiteY9" fmla="*/ 450476 h 1620371"/>
              <a:gd name="connsiteX10" fmla="*/ 188259 w 463923"/>
              <a:gd name="connsiteY10" fmla="*/ 490818 h 1620371"/>
              <a:gd name="connsiteX11" fmla="*/ 215153 w 463923"/>
              <a:gd name="connsiteY11" fmla="*/ 558053 h 1620371"/>
              <a:gd name="connsiteX12" fmla="*/ 221876 w 463923"/>
              <a:gd name="connsiteY12" fmla="*/ 591671 h 1620371"/>
              <a:gd name="connsiteX13" fmla="*/ 235323 w 463923"/>
              <a:gd name="connsiteY13" fmla="*/ 611841 h 1620371"/>
              <a:gd name="connsiteX14" fmla="*/ 255494 w 463923"/>
              <a:gd name="connsiteY14" fmla="*/ 645459 h 1620371"/>
              <a:gd name="connsiteX15" fmla="*/ 268941 w 463923"/>
              <a:gd name="connsiteY15" fmla="*/ 679076 h 1620371"/>
              <a:gd name="connsiteX16" fmla="*/ 309282 w 463923"/>
              <a:gd name="connsiteY16" fmla="*/ 732865 h 1620371"/>
              <a:gd name="connsiteX17" fmla="*/ 329453 w 463923"/>
              <a:gd name="connsiteY17" fmla="*/ 779929 h 1620371"/>
              <a:gd name="connsiteX18" fmla="*/ 342900 w 463923"/>
              <a:gd name="connsiteY18" fmla="*/ 820271 h 1620371"/>
              <a:gd name="connsiteX19" fmla="*/ 349623 w 463923"/>
              <a:gd name="connsiteY19" fmla="*/ 840441 h 1620371"/>
              <a:gd name="connsiteX20" fmla="*/ 369794 w 463923"/>
              <a:gd name="connsiteY20" fmla="*/ 894229 h 1620371"/>
              <a:gd name="connsiteX21" fmla="*/ 376518 w 463923"/>
              <a:gd name="connsiteY21" fmla="*/ 981635 h 1620371"/>
              <a:gd name="connsiteX22" fmla="*/ 389965 w 463923"/>
              <a:gd name="connsiteY22" fmla="*/ 1001806 h 1620371"/>
              <a:gd name="connsiteX23" fmla="*/ 403412 w 463923"/>
              <a:gd name="connsiteY23" fmla="*/ 1048871 h 1620371"/>
              <a:gd name="connsiteX24" fmla="*/ 416859 w 463923"/>
              <a:gd name="connsiteY24" fmla="*/ 1089212 h 1620371"/>
              <a:gd name="connsiteX25" fmla="*/ 437029 w 463923"/>
              <a:gd name="connsiteY25" fmla="*/ 1149724 h 1620371"/>
              <a:gd name="connsiteX26" fmla="*/ 443753 w 463923"/>
              <a:gd name="connsiteY26" fmla="*/ 1169894 h 1620371"/>
              <a:gd name="connsiteX27" fmla="*/ 463923 w 463923"/>
              <a:gd name="connsiteY27" fmla="*/ 1190065 h 1620371"/>
              <a:gd name="connsiteX28" fmla="*/ 457200 w 463923"/>
              <a:gd name="connsiteY28" fmla="*/ 1250576 h 1620371"/>
              <a:gd name="connsiteX29" fmla="*/ 437029 w 463923"/>
              <a:gd name="connsiteY29" fmla="*/ 1257300 h 1620371"/>
              <a:gd name="connsiteX30" fmla="*/ 430306 w 463923"/>
              <a:gd name="connsiteY30" fmla="*/ 1277471 h 1620371"/>
              <a:gd name="connsiteX31" fmla="*/ 416859 w 463923"/>
              <a:gd name="connsiteY31" fmla="*/ 1297641 h 1620371"/>
              <a:gd name="connsiteX32" fmla="*/ 396688 w 463923"/>
              <a:gd name="connsiteY32" fmla="*/ 1405218 h 1620371"/>
              <a:gd name="connsiteX33" fmla="*/ 389965 w 463923"/>
              <a:gd name="connsiteY33" fmla="*/ 1425388 h 1620371"/>
              <a:gd name="connsiteX34" fmla="*/ 383241 w 463923"/>
              <a:gd name="connsiteY34" fmla="*/ 1465729 h 1620371"/>
              <a:gd name="connsiteX35" fmla="*/ 356347 w 463923"/>
              <a:gd name="connsiteY35" fmla="*/ 1472453 h 1620371"/>
              <a:gd name="connsiteX36" fmla="*/ 336176 w 463923"/>
              <a:gd name="connsiteY36" fmla="*/ 1485900 h 1620371"/>
              <a:gd name="connsiteX37" fmla="*/ 275665 w 463923"/>
              <a:gd name="connsiteY37" fmla="*/ 1506071 h 1620371"/>
              <a:gd name="connsiteX38" fmla="*/ 235323 w 463923"/>
              <a:gd name="connsiteY38" fmla="*/ 1539688 h 1620371"/>
              <a:gd name="connsiteX39" fmla="*/ 161365 w 463923"/>
              <a:gd name="connsiteY39" fmla="*/ 1559859 h 1620371"/>
              <a:gd name="connsiteX40" fmla="*/ 127747 w 463923"/>
              <a:gd name="connsiteY40" fmla="*/ 1580029 h 1620371"/>
              <a:gd name="connsiteX41" fmla="*/ 87406 w 463923"/>
              <a:gd name="connsiteY41" fmla="*/ 1593476 h 1620371"/>
              <a:gd name="connsiteX42" fmla="*/ 53788 w 463923"/>
              <a:gd name="connsiteY42" fmla="*/ 1620371 h 162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63923" h="1620371">
                <a:moveTo>
                  <a:pt x="0" y="0"/>
                </a:moveTo>
                <a:cubicBezTo>
                  <a:pt x="6724" y="22412"/>
                  <a:pt x="10366" y="45990"/>
                  <a:pt x="20171" y="67235"/>
                </a:cubicBezTo>
                <a:cubicBezTo>
                  <a:pt x="24156" y="75868"/>
                  <a:pt x="34636" y="79799"/>
                  <a:pt x="40341" y="87406"/>
                </a:cubicBezTo>
                <a:cubicBezTo>
                  <a:pt x="48182" y="97861"/>
                  <a:pt x="53586" y="109942"/>
                  <a:pt x="60512" y="121024"/>
                </a:cubicBezTo>
                <a:cubicBezTo>
                  <a:pt x="72799" y="140683"/>
                  <a:pt x="79340" y="148369"/>
                  <a:pt x="94129" y="168088"/>
                </a:cubicBezTo>
                <a:cubicBezTo>
                  <a:pt x="112805" y="261460"/>
                  <a:pt x="85863" y="133989"/>
                  <a:pt x="114300" y="242047"/>
                </a:cubicBezTo>
                <a:cubicBezTo>
                  <a:pt x="121910" y="270964"/>
                  <a:pt x="127219" y="300445"/>
                  <a:pt x="134471" y="329453"/>
                </a:cubicBezTo>
                <a:cubicBezTo>
                  <a:pt x="138428" y="345282"/>
                  <a:pt x="144249" y="360620"/>
                  <a:pt x="147918" y="376518"/>
                </a:cubicBezTo>
                <a:cubicBezTo>
                  <a:pt x="150983" y="389801"/>
                  <a:pt x="151054" y="403707"/>
                  <a:pt x="154641" y="416859"/>
                </a:cubicBezTo>
                <a:cubicBezTo>
                  <a:pt x="157816" y="428503"/>
                  <a:pt x="163850" y="439176"/>
                  <a:pt x="168088" y="450476"/>
                </a:cubicBezTo>
                <a:cubicBezTo>
                  <a:pt x="180018" y="482289"/>
                  <a:pt x="167858" y="460216"/>
                  <a:pt x="188259" y="490818"/>
                </a:cubicBezTo>
                <a:cubicBezTo>
                  <a:pt x="204875" y="540667"/>
                  <a:pt x="195367" y="518481"/>
                  <a:pt x="215153" y="558053"/>
                </a:cubicBezTo>
                <a:cubicBezTo>
                  <a:pt x="217394" y="569259"/>
                  <a:pt x="217863" y="580971"/>
                  <a:pt x="221876" y="591671"/>
                </a:cubicBezTo>
                <a:cubicBezTo>
                  <a:pt x="224713" y="599237"/>
                  <a:pt x="231040" y="604989"/>
                  <a:pt x="235323" y="611841"/>
                </a:cubicBezTo>
                <a:cubicBezTo>
                  <a:pt x="242249" y="622923"/>
                  <a:pt x="249650" y="633770"/>
                  <a:pt x="255494" y="645459"/>
                </a:cubicBezTo>
                <a:cubicBezTo>
                  <a:pt x="260891" y="656254"/>
                  <a:pt x="262616" y="668797"/>
                  <a:pt x="268941" y="679076"/>
                </a:cubicBezTo>
                <a:cubicBezTo>
                  <a:pt x="280687" y="698163"/>
                  <a:pt x="309282" y="732865"/>
                  <a:pt x="309282" y="732865"/>
                </a:cubicBezTo>
                <a:cubicBezTo>
                  <a:pt x="330934" y="797814"/>
                  <a:pt x="296208" y="696815"/>
                  <a:pt x="329453" y="779929"/>
                </a:cubicBezTo>
                <a:cubicBezTo>
                  <a:pt x="334717" y="793090"/>
                  <a:pt x="338418" y="806824"/>
                  <a:pt x="342900" y="820271"/>
                </a:cubicBezTo>
                <a:cubicBezTo>
                  <a:pt x="345141" y="826994"/>
                  <a:pt x="346991" y="833861"/>
                  <a:pt x="349623" y="840441"/>
                </a:cubicBezTo>
                <a:cubicBezTo>
                  <a:pt x="365703" y="880639"/>
                  <a:pt x="359255" y="862609"/>
                  <a:pt x="369794" y="894229"/>
                </a:cubicBezTo>
                <a:cubicBezTo>
                  <a:pt x="372035" y="923364"/>
                  <a:pt x="371133" y="952914"/>
                  <a:pt x="376518" y="981635"/>
                </a:cubicBezTo>
                <a:cubicBezTo>
                  <a:pt x="378007" y="989577"/>
                  <a:pt x="386964" y="994303"/>
                  <a:pt x="389965" y="1001806"/>
                </a:cubicBezTo>
                <a:cubicBezTo>
                  <a:pt x="396025" y="1016955"/>
                  <a:pt x="398614" y="1033276"/>
                  <a:pt x="403412" y="1048871"/>
                </a:cubicBezTo>
                <a:cubicBezTo>
                  <a:pt x="407580" y="1062419"/>
                  <a:pt x="414079" y="1075313"/>
                  <a:pt x="416859" y="1089212"/>
                </a:cubicBezTo>
                <a:cubicBezTo>
                  <a:pt x="428191" y="1145876"/>
                  <a:pt x="416153" y="1101014"/>
                  <a:pt x="437029" y="1149724"/>
                </a:cubicBezTo>
                <a:cubicBezTo>
                  <a:pt x="439821" y="1156238"/>
                  <a:pt x="439822" y="1163997"/>
                  <a:pt x="443753" y="1169894"/>
                </a:cubicBezTo>
                <a:cubicBezTo>
                  <a:pt x="449027" y="1177806"/>
                  <a:pt x="457200" y="1183341"/>
                  <a:pt x="463923" y="1190065"/>
                </a:cubicBezTo>
                <a:cubicBezTo>
                  <a:pt x="461682" y="1210235"/>
                  <a:pt x="464737" y="1231733"/>
                  <a:pt x="457200" y="1250576"/>
                </a:cubicBezTo>
                <a:cubicBezTo>
                  <a:pt x="454568" y="1257156"/>
                  <a:pt x="442040" y="1252288"/>
                  <a:pt x="437029" y="1257300"/>
                </a:cubicBezTo>
                <a:cubicBezTo>
                  <a:pt x="432018" y="1262312"/>
                  <a:pt x="433475" y="1271132"/>
                  <a:pt x="430306" y="1277471"/>
                </a:cubicBezTo>
                <a:cubicBezTo>
                  <a:pt x="426692" y="1284698"/>
                  <a:pt x="421341" y="1290918"/>
                  <a:pt x="416859" y="1297641"/>
                </a:cubicBezTo>
                <a:cubicBezTo>
                  <a:pt x="383663" y="1430425"/>
                  <a:pt x="420729" y="1272994"/>
                  <a:pt x="396688" y="1405218"/>
                </a:cubicBezTo>
                <a:cubicBezTo>
                  <a:pt x="395420" y="1412191"/>
                  <a:pt x="391502" y="1418470"/>
                  <a:pt x="389965" y="1425388"/>
                </a:cubicBezTo>
                <a:cubicBezTo>
                  <a:pt x="387008" y="1438696"/>
                  <a:pt x="391165" y="1454636"/>
                  <a:pt x="383241" y="1465729"/>
                </a:cubicBezTo>
                <a:cubicBezTo>
                  <a:pt x="377870" y="1473248"/>
                  <a:pt x="365312" y="1470212"/>
                  <a:pt x="356347" y="1472453"/>
                </a:cubicBezTo>
                <a:cubicBezTo>
                  <a:pt x="349623" y="1476935"/>
                  <a:pt x="343635" y="1482792"/>
                  <a:pt x="336176" y="1485900"/>
                </a:cubicBezTo>
                <a:cubicBezTo>
                  <a:pt x="316550" y="1494078"/>
                  <a:pt x="275665" y="1506071"/>
                  <a:pt x="275665" y="1506071"/>
                </a:cubicBezTo>
                <a:cubicBezTo>
                  <a:pt x="262998" y="1518738"/>
                  <a:pt x="252172" y="1532199"/>
                  <a:pt x="235323" y="1539688"/>
                </a:cubicBezTo>
                <a:cubicBezTo>
                  <a:pt x="207407" y="1552095"/>
                  <a:pt x="190124" y="1554107"/>
                  <a:pt x="161365" y="1559859"/>
                </a:cubicBezTo>
                <a:cubicBezTo>
                  <a:pt x="150159" y="1566582"/>
                  <a:pt x="139644" y="1574621"/>
                  <a:pt x="127747" y="1580029"/>
                </a:cubicBezTo>
                <a:cubicBezTo>
                  <a:pt x="114843" y="1585894"/>
                  <a:pt x="100359" y="1587719"/>
                  <a:pt x="87406" y="1593476"/>
                </a:cubicBezTo>
                <a:cubicBezTo>
                  <a:pt x="72140" y="1600261"/>
                  <a:pt x="64964" y="1609195"/>
                  <a:pt x="53788" y="1620371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659907" y="2911288"/>
            <a:ext cx="1806466" cy="900978"/>
          </a:xfrm>
          <a:custGeom>
            <a:avLst/>
            <a:gdLst>
              <a:gd name="connsiteX0" fmla="*/ 0 w 1423225"/>
              <a:gd name="connsiteY0" fmla="*/ 282388 h 900978"/>
              <a:gd name="connsiteX1" fmla="*/ 94129 w 1423225"/>
              <a:gd name="connsiteY1" fmla="*/ 268941 h 900978"/>
              <a:gd name="connsiteX2" fmla="*/ 147918 w 1423225"/>
              <a:gd name="connsiteY2" fmla="*/ 255494 h 900978"/>
              <a:gd name="connsiteX3" fmla="*/ 262218 w 1423225"/>
              <a:gd name="connsiteY3" fmla="*/ 242047 h 900978"/>
              <a:gd name="connsiteX4" fmla="*/ 369794 w 1423225"/>
              <a:gd name="connsiteY4" fmla="*/ 215153 h 900978"/>
              <a:gd name="connsiteX5" fmla="*/ 396688 w 1423225"/>
              <a:gd name="connsiteY5" fmla="*/ 208430 h 900978"/>
              <a:gd name="connsiteX6" fmla="*/ 443753 w 1423225"/>
              <a:gd name="connsiteY6" fmla="*/ 188259 h 900978"/>
              <a:gd name="connsiteX7" fmla="*/ 470647 w 1423225"/>
              <a:gd name="connsiteY7" fmla="*/ 174812 h 900978"/>
              <a:gd name="connsiteX8" fmla="*/ 504265 w 1423225"/>
              <a:gd name="connsiteY8" fmla="*/ 161365 h 900978"/>
              <a:gd name="connsiteX9" fmla="*/ 524435 w 1423225"/>
              <a:gd name="connsiteY9" fmla="*/ 154641 h 900978"/>
              <a:gd name="connsiteX10" fmla="*/ 564777 w 1423225"/>
              <a:gd name="connsiteY10" fmla="*/ 127747 h 900978"/>
              <a:gd name="connsiteX11" fmla="*/ 584947 w 1423225"/>
              <a:gd name="connsiteY11" fmla="*/ 114300 h 900978"/>
              <a:gd name="connsiteX12" fmla="*/ 611841 w 1423225"/>
              <a:gd name="connsiteY12" fmla="*/ 100853 h 900978"/>
              <a:gd name="connsiteX13" fmla="*/ 645459 w 1423225"/>
              <a:gd name="connsiteY13" fmla="*/ 94130 h 900978"/>
              <a:gd name="connsiteX14" fmla="*/ 692524 w 1423225"/>
              <a:gd name="connsiteY14" fmla="*/ 73959 h 900978"/>
              <a:gd name="connsiteX15" fmla="*/ 739588 w 1423225"/>
              <a:gd name="connsiteY15" fmla="*/ 47065 h 900978"/>
              <a:gd name="connsiteX16" fmla="*/ 759759 w 1423225"/>
              <a:gd name="connsiteY16" fmla="*/ 40341 h 900978"/>
              <a:gd name="connsiteX17" fmla="*/ 779929 w 1423225"/>
              <a:gd name="connsiteY17" fmla="*/ 26894 h 900978"/>
              <a:gd name="connsiteX18" fmla="*/ 840441 w 1423225"/>
              <a:gd name="connsiteY18" fmla="*/ 13447 h 900978"/>
              <a:gd name="connsiteX19" fmla="*/ 867335 w 1423225"/>
              <a:gd name="connsiteY19" fmla="*/ 0 h 900978"/>
              <a:gd name="connsiteX20" fmla="*/ 907677 w 1423225"/>
              <a:gd name="connsiteY20" fmla="*/ 13447 h 900978"/>
              <a:gd name="connsiteX21" fmla="*/ 954741 w 1423225"/>
              <a:gd name="connsiteY21" fmla="*/ 26894 h 900978"/>
              <a:gd name="connsiteX22" fmla="*/ 974912 w 1423225"/>
              <a:gd name="connsiteY22" fmla="*/ 33618 h 900978"/>
              <a:gd name="connsiteX23" fmla="*/ 1008529 w 1423225"/>
              <a:gd name="connsiteY23" fmla="*/ 40341 h 900978"/>
              <a:gd name="connsiteX24" fmla="*/ 1048871 w 1423225"/>
              <a:gd name="connsiteY24" fmla="*/ 53788 h 900978"/>
              <a:gd name="connsiteX25" fmla="*/ 1122829 w 1423225"/>
              <a:gd name="connsiteY25" fmla="*/ 67236 h 900978"/>
              <a:gd name="connsiteX26" fmla="*/ 1176618 w 1423225"/>
              <a:gd name="connsiteY26" fmla="*/ 94130 h 900978"/>
              <a:gd name="connsiteX27" fmla="*/ 1223682 w 1423225"/>
              <a:gd name="connsiteY27" fmla="*/ 114300 h 900978"/>
              <a:gd name="connsiteX28" fmla="*/ 1270747 w 1423225"/>
              <a:gd name="connsiteY28" fmla="*/ 147918 h 900978"/>
              <a:gd name="connsiteX29" fmla="*/ 1290918 w 1423225"/>
              <a:gd name="connsiteY29" fmla="*/ 168088 h 900978"/>
              <a:gd name="connsiteX30" fmla="*/ 1311088 w 1423225"/>
              <a:gd name="connsiteY30" fmla="*/ 181536 h 900978"/>
              <a:gd name="connsiteX31" fmla="*/ 1324535 w 1423225"/>
              <a:gd name="connsiteY31" fmla="*/ 201706 h 900978"/>
              <a:gd name="connsiteX32" fmla="*/ 1378324 w 1423225"/>
              <a:gd name="connsiteY32" fmla="*/ 255494 h 900978"/>
              <a:gd name="connsiteX33" fmla="*/ 1411941 w 1423225"/>
              <a:gd name="connsiteY33" fmla="*/ 295836 h 900978"/>
              <a:gd name="connsiteX34" fmla="*/ 1405218 w 1423225"/>
              <a:gd name="connsiteY34" fmla="*/ 504265 h 900978"/>
              <a:gd name="connsiteX35" fmla="*/ 1391771 w 1423225"/>
              <a:gd name="connsiteY35" fmla="*/ 618565 h 900978"/>
              <a:gd name="connsiteX36" fmla="*/ 1378324 w 1423225"/>
              <a:gd name="connsiteY36" fmla="*/ 699247 h 900978"/>
              <a:gd name="connsiteX37" fmla="*/ 1364877 w 1423225"/>
              <a:gd name="connsiteY37" fmla="*/ 739588 h 900978"/>
              <a:gd name="connsiteX38" fmla="*/ 1358153 w 1423225"/>
              <a:gd name="connsiteY38" fmla="*/ 773206 h 900978"/>
              <a:gd name="connsiteX39" fmla="*/ 1324535 w 1423225"/>
              <a:gd name="connsiteY39" fmla="*/ 820271 h 900978"/>
              <a:gd name="connsiteX40" fmla="*/ 1304365 w 1423225"/>
              <a:gd name="connsiteY40" fmla="*/ 874059 h 900978"/>
              <a:gd name="connsiteX41" fmla="*/ 1284194 w 1423225"/>
              <a:gd name="connsiteY41" fmla="*/ 880783 h 900978"/>
              <a:gd name="connsiteX42" fmla="*/ 1257300 w 1423225"/>
              <a:gd name="connsiteY42" fmla="*/ 900953 h 90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423225" h="900978">
                <a:moveTo>
                  <a:pt x="0" y="282388"/>
                </a:moveTo>
                <a:cubicBezTo>
                  <a:pt x="31376" y="277906"/>
                  <a:pt x="62945" y="274611"/>
                  <a:pt x="94129" y="268941"/>
                </a:cubicBezTo>
                <a:cubicBezTo>
                  <a:pt x="112312" y="265635"/>
                  <a:pt x="129718" y="258706"/>
                  <a:pt x="147918" y="255494"/>
                </a:cubicBezTo>
                <a:cubicBezTo>
                  <a:pt x="170225" y="251558"/>
                  <a:pt x="238296" y="247031"/>
                  <a:pt x="262218" y="242047"/>
                </a:cubicBezTo>
                <a:cubicBezTo>
                  <a:pt x="298403" y="234508"/>
                  <a:pt x="333935" y="224118"/>
                  <a:pt x="369794" y="215153"/>
                </a:cubicBezTo>
                <a:lnTo>
                  <a:pt x="396688" y="208430"/>
                </a:lnTo>
                <a:cubicBezTo>
                  <a:pt x="485882" y="163833"/>
                  <a:pt x="374502" y="217938"/>
                  <a:pt x="443753" y="188259"/>
                </a:cubicBezTo>
                <a:cubicBezTo>
                  <a:pt x="452965" y="184311"/>
                  <a:pt x="461488" y="178883"/>
                  <a:pt x="470647" y="174812"/>
                </a:cubicBezTo>
                <a:cubicBezTo>
                  <a:pt x="481676" y="169910"/>
                  <a:pt x="492964" y="165603"/>
                  <a:pt x="504265" y="161365"/>
                </a:cubicBezTo>
                <a:cubicBezTo>
                  <a:pt x="510901" y="158877"/>
                  <a:pt x="518240" y="158083"/>
                  <a:pt x="524435" y="154641"/>
                </a:cubicBezTo>
                <a:cubicBezTo>
                  <a:pt x="538563" y="146792"/>
                  <a:pt x="551330" y="136712"/>
                  <a:pt x="564777" y="127747"/>
                </a:cubicBezTo>
                <a:cubicBezTo>
                  <a:pt x="571500" y="123265"/>
                  <a:pt x="577720" y="117914"/>
                  <a:pt x="584947" y="114300"/>
                </a:cubicBezTo>
                <a:cubicBezTo>
                  <a:pt x="593912" y="109818"/>
                  <a:pt x="602333" y="104022"/>
                  <a:pt x="611841" y="100853"/>
                </a:cubicBezTo>
                <a:cubicBezTo>
                  <a:pt x="622682" y="97239"/>
                  <a:pt x="634253" y="96371"/>
                  <a:pt x="645459" y="94130"/>
                </a:cubicBezTo>
                <a:cubicBezTo>
                  <a:pt x="686333" y="66880"/>
                  <a:pt x="642905" y="92566"/>
                  <a:pt x="692524" y="73959"/>
                </a:cubicBezTo>
                <a:cubicBezTo>
                  <a:pt x="739674" y="56278"/>
                  <a:pt x="700575" y="66572"/>
                  <a:pt x="739588" y="47065"/>
                </a:cubicBezTo>
                <a:cubicBezTo>
                  <a:pt x="745927" y="43895"/>
                  <a:pt x="753420" y="43511"/>
                  <a:pt x="759759" y="40341"/>
                </a:cubicBezTo>
                <a:cubicBezTo>
                  <a:pt x="766986" y="36727"/>
                  <a:pt x="772702" y="30508"/>
                  <a:pt x="779929" y="26894"/>
                </a:cubicBezTo>
                <a:cubicBezTo>
                  <a:pt x="796478" y="18620"/>
                  <a:pt x="824954" y="16028"/>
                  <a:pt x="840441" y="13447"/>
                </a:cubicBezTo>
                <a:cubicBezTo>
                  <a:pt x="849406" y="8965"/>
                  <a:pt x="857312" y="0"/>
                  <a:pt x="867335" y="0"/>
                </a:cubicBezTo>
                <a:cubicBezTo>
                  <a:pt x="881510" y="0"/>
                  <a:pt x="894048" y="9553"/>
                  <a:pt x="907677" y="13447"/>
                </a:cubicBezTo>
                <a:lnTo>
                  <a:pt x="954741" y="26894"/>
                </a:lnTo>
                <a:cubicBezTo>
                  <a:pt x="961529" y="28931"/>
                  <a:pt x="968036" y="31899"/>
                  <a:pt x="974912" y="33618"/>
                </a:cubicBezTo>
                <a:cubicBezTo>
                  <a:pt x="985998" y="36390"/>
                  <a:pt x="997504" y="37334"/>
                  <a:pt x="1008529" y="40341"/>
                </a:cubicBezTo>
                <a:cubicBezTo>
                  <a:pt x="1022204" y="44071"/>
                  <a:pt x="1034889" y="51458"/>
                  <a:pt x="1048871" y="53788"/>
                </a:cubicBezTo>
                <a:cubicBezTo>
                  <a:pt x="1100484" y="62391"/>
                  <a:pt x="1075844" y="57838"/>
                  <a:pt x="1122829" y="67236"/>
                </a:cubicBezTo>
                <a:cubicBezTo>
                  <a:pt x="1158549" y="91049"/>
                  <a:pt x="1127272" y="72199"/>
                  <a:pt x="1176618" y="94130"/>
                </a:cubicBezTo>
                <a:cubicBezTo>
                  <a:pt x="1226466" y="116285"/>
                  <a:pt x="1182255" y="100492"/>
                  <a:pt x="1223682" y="114300"/>
                </a:cubicBezTo>
                <a:cubicBezTo>
                  <a:pt x="1276124" y="166742"/>
                  <a:pt x="1208803" y="103673"/>
                  <a:pt x="1270747" y="147918"/>
                </a:cubicBezTo>
                <a:cubicBezTo>
                  <a:pt x="1278484" y="153445"/>
                  <a:pt x="1283613" y="162001"/>
                  <a:pt x="1290918" y="168088"/>
                </a:cubicBezTo>
                <a:cubicBezTo>
                  <a:pt x="1297126" y="173261"/>
                  <a:pt x="1304365" y="177053"/>
                  <a:pt x="1311088" y="181536"/>
                </a:cubicBezTo>
                <a:cubicBezTo>
                  <a:pt x="1315570" y="188259"/>
                  <a:pt x="1319099" y="195727"/>
                  <a:pt x="1324535" y="201706"/>
                </a:cubicBezTo>
                <a:cubicBezTo>
                  <a:pt x="1341592" y="220468"/>
                  <a:pt x="1364259" y="234396"/>
                  <a:pt x="1378324" y="255494"/>
                </a:cubicBezTo>
                <a:cubicBezTo>
                  <a:pt x="1397045" y="283577"/>
                  <a:pt x="1386057" y="269951"/>
                  <a:pt x="1411941" y="295836"/>
                </a:cubicBezTo>
                <a:cubicBezTo>
                  <a:pt x="1433181" y="380788"/>
                  <a:pt x="1420673" y="318814"/>
                  <a:pt x="1405218" y="504265"/>
                </a:cubicBezTo>
                <a:cubicBezTo>
                  <a:pt x="1403467" y="525276"/>
                  <a:pt x="1394807" y="595796"/>
                  <a:pt x="1391771" y="618565"/>
                </a:cubicBezTo>
                <a:cubicBezTo>
                  <a:pt x="1389263" y="637378"/>
                  <a:pt x="1383950" y="678620"/>
                  <a:pt x="1378324" y="699247"/>
                </a:cubicBezTo>
                <a:cubicBezTo>
                  <a:pt x="1374595" y="712922"/>
                  <a:pt x="1368607" y="725913"/>
                  <a:pt x="1364877" y="739588"/>
                </a:cubicBezTo>
                <a:cubicBezTo>
                  <a:pt x="1361870" y="750613"/>
                  <a:pt x="1361767" y="762365"/>
                  <a:pt x="1358153" y="773206"/>
                </a:cubicBezTo>
                <a:cubicBezTo>
                  <a:pt x="1349303" y="799755"/>
                  <a:pt x="1343398" y="801408"/>
                  <a:pt x="1324535" y="820271"/>
                </a:cubicBezTo>
                <a:cubicBezTo>
                  <a:pt x="1320891" y="838494"/>
                  <a:pt x="1320853" y="860868"/>
                  <a:pt x="1304365" y="874059"/>
                </a:cubicBezTo>
                <a:cubicBezTo>
                  <a:pt x="1298831" y="878487"/>
                  <a:pt x="1290918" y="878542"/>
                  <a:pt x="1284194" y="880783"/>
                </a:cubicBezTo>
                <a:cubicBezTo>
                  <a:pt x="1262439" y="902538"/>
                  <a:pt x="1273532" y="900953"/>
                  <a:pt x="1257300" y="900953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911248" y="2252546"/>
            <a:ext cx="1369028" cy="24505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26" y="174170"/>
            <a:ext cx="5539537" cy="3522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90" y="1717687"/>
            <a:ext cx="6781619" cy="46386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1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are people? how to fit them into </a:t>
            </a:r>
            <a:r>
              <a:rPr lang="en-US" sz="3600">
                <a:solidFill>
                  <a:srgbClr val="0070C0"/>
                </a:solidFill>
              </a:rPr>
              <a:t>a firm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927" y="2220107"/>
            <a:ext cx="7155985" cy="2463406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400" dirty="0"/>
              <a:t>goal-seeking isolates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creatures of needs &amp; desires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social animals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bundles of competences, skills (qualification, training)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rational self-maximizers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3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Scientific Management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9663" y="2202695"/>
            <a:ext cx="7315200" cy="1820824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dirty="0"/>
              <a:t>measuring individuals to fit into the machine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08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00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Scientific Management 2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51511" y="2628435"/>
            <a:ext cx="6508655" cy="3170199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400" dirty="0"/>
              <a:t>one best way (i.e. a universal theory)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what do workers need from their managers 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185" y="560437"/>
            <a:ext cx="3544030" cy="55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52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732" y="1694919"/>
            <a:ext cx="85142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333333"/>
                </a:solidFill>
              </a:rPr>
              <a:t> Replace ‘rule of thumb, habit, and common sense’. Study the task ‘scientifically’ to determine the most efficient way to perform it.</a:t>
            </a:r>
          </a:p>
          <a:p>
            <a:pPr fontAlgn="base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333333"/>
                </a:solidFill>
              </a:rPr>
              <a:t> Do not assign workers randomly, match workers to jobs based on their capability and motivation, and train them to work at maximum efficiency.</a:t>
            </a:r>
          </a:p>
          <a:p>
            <a:pPr fontAlgn="base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333333"/>
                </a:solidFill>
              </a:rPr>
              <a:t> Instruct and supervise. Monitor performance. </a:t>
            </a:r>
          </a:p>
          <a:p>
            <a:pPr fontAlgn="base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333333"/>
                </a:solidFill>
              </a:rPr>
              <a:t> Separate tasks so managers do the planning and training, operatives operate. </a:t>
            </a:r>
          </a:p>
          <a:p>
            <a:pPr fontAlgn="base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333333"/>
                </a:solidFill>
              </a:rPr>
              <a:t> Ensure workers are equipped, instructed, motivated, and rewarded for performing their tasks efficiently.</a:t>
            </a:r>
            <a:endParaRPr lang="en-US" sz="20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931" y="580999"/>
            <a:ext cx="4993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Scientific Management 3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579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types of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0996" y="1715862"/>
            <a:ext cx="3108569" cy="3240541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400" dirty="0"/>
              <a:t>coercive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legitimate (authority)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reward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expert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informational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referent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‘connections’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39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76" y="2066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yesterday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1320" y="2208849"/>
            <a:ext cx="7467600" cy="2576512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400" dirty="0"/>
              <a:t>firm - idea, control, business model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theory  -  axioms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axiom 1 - division of labor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axiom 2 - model of the individual - learning, order taking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axiom 3 - concept of 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0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bureaucracy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101031"/>
            <a:ext cx="5449037" cy="251669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sz="2400" dirty="0"/>
              <a:t>exercise of power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legitimation of power as ‘authority’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limits to authority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separation of work-life and home-life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surveillance / privacy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15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0"/>
          <p:cNvSpPr txBox="1">
            <a:spLocks noChangeArrowheads="1"/>
          </p:cNvSpPr>
          <p:nvPr/>
        </p:nvSpPr>
        <p:spPr bwMode="auto">
          <a:xfrm>
            <a:off x="2592205" y="1674716"/>
            <a:ext cx="5257800" cy="32685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v"/>
            </a:pPr>
            <a:r>
              <a:rPr lang="en-US" sz="2400" dirty="0"/>
              <a:t>	Simple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v"/>
            </a:pPr>
            <a:r>
              <a:rPr lang="en-US" sz="2400" dirty="0"/>
              <a:t>	Beneficial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v"/>
            </a:pPr>
            <a:r>
              <a:rPr lang="en-US" sz="2400" dirty="0"/>
              <a:t>	Equitable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v"/>
            </a:pPr>
            <a:r>
              <a:rPr lang="en-US" sz="2400" dirty="0"/>
              <a:t>	Incentive-oriented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v"/>
            </a:pPr>
            <a:r>
              <a:rPr lang="en-US" sz="2400" dirty="0"/>
              <a:t>	Quality output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v"/>
            </a:pPr>
            <a:r>
              <a:rPr lang="en-US" sz="2400" dirty="0"/>
              <a:t>	Provides certainty &amp; stability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v"/>
            </a:pPr>
            <a:r>
              <a:rPr lang="en-US" sz="2400" dirty="0"/>
              <a:t>	Cost effective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v"/>
            </a:pPr>
            <a:r>
              <a:rPr lang="en-US" sz="2400" dirty="0"/>
              <a:t>	Flexible</a:t>
            </a:r>
          </a:p>
        </p:txBody>
      </p:sp>
      <p:sp>
        <p:nvSpPr>
          <p:cNvPr id="13" name="Text Box 71"/>
          <p:cNvSpPr txBox="1">
            <a:spLocks noChangeArrowheads="1"/>
          </p:cNvSpPr>
          <p:nvPr/>
        </p:nvSpPr>
        <p:spPr bwMode="auto">
          <a:xfrm>
            <a:off x="555171" y="476794"/>
            <a:ext cx="102216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Assuming </a:t>
            </a:r>
            <a:r>
              <a:rPr lang="en-US" sz="3200" u="sng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people work for wages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– a wage payment plan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21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084956" y="1061569"/>
            <a:ext cx="5253663" cy="27435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775289" y="3937819"/>
            <a:ext cx="317090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rational self-maximizers </a:t>
            </a:r>
          </a:p>
        </p:txBody>
      </p:sp>
    </p:spTree>
    <p:extLst>
      <p:ext uri="{BB962C8B-B14F-4D97-AF65-F5344CB8AC3E}">
        <p14:creationId xmlns:p14="http://schemas.microsoft.com/office/powerpoint/2010/main" val="55033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0"/>
          <p:cNvSpPr txBox="1">
            <a:spLocks noChangeArrowheads="1"/>
          </p:cNvSpPr>
          <p:nvPr/>
        </p:nvSpPr>
        <p:spPr bwMode="auto">
          <a:xfrm>
            <a:off x="495300" y="237310"/>
            <a:ext cx="541020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ct val="50000"/>
              </a:spcBef>
            </a:pPr>
            <a:r>
              <a:rPr lang="en-US" sz="30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Theories of wages</a:t>
            </a:r>
          </a:p>
        </p:txBody>
      </p:sp>
      <p:sp>
        <p:nvSpPr>
          <p:cNvPr id="8" name="Text Box 80"/>
          <p:cNvSpPr txBox="1">
            <a:spLocks noChangeArrowheads="1"/>
          </p:cNvSpPr>
          <p:nvPr/>
        </p:nvSpPr>
        <p:spPr bwMode="auto">
          <a:xfrm>
            <a:off x="1524000" y="64770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1400" b="1">
                <a:solidFill>
                  <a:schemeClr val="bg2"/>
                </a:solidFill>
                <a:cs typeface="Times New Roman" pitchFamily="18" charset="0"/>
              </a:rPr>
              <a:t>Compensation Administration</a:t>
            </a:r>
          </a:p>
        </p:txBody>
      </p:sp>
      <p:graphicFrame>
        <p:nvGraphicFramePr>
          <p:cNvPr id="11" name="Object 83"/>
          <p:cNvGraphicFramePr>
            <a:graphicFrameLocks noChangeAspect="1"/>
          </p:cNvGraphicFramePr>
          <p:nvPr>
            <p:extLst/>
          </p:nvPr>
        </p:nvGraphicFramePr>
        <p:xfrm>
          <a:off x="2169948" y="266723"/>
          <a:ext cx="9505379" cy="594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7412760" imgH="4368240" progId="">
                  <p:embed/>
                </p:oleObj>
              </mc:Choice>
              <mc:Fallback>
                <p:oleObj name="CorelDRAW" r:id="rId3" imgW="7412760" imgH="4368240" progId="">
                  <p:embed/>
                  <p:pic>
                    <p:nvPicPr>
                      <p:cNvPr id="11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9948" y="266723"/>
                        <a:ext cx="9505379" cy="59414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82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56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96850"/>
            <a:ext cx="6160008" cy="59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616" y="1886585"/>
            <a:ext cx="3563112" cy="2033143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Arial" charset="0"/>
              <a:buChar char="•"/>
            </a:pPr>
            <a:r>
              <a:rPr lang="en-US" sz="2400" dirty="0"/>
              <a:t>nature of work</a:t>
            </a:r>
          </a:p>
          <a:p>
            <a:pPr>
              <a:buClr>
                <a:schemeClr val="accent2"/>
              </a:buClr>
              <a:buFont typeface="Arial" charset="0"/>
              <a:buChar char="•"/>
            </a:pPr>
            <a:r>
              <a:rPr lang="en-US" sz="2400" dirty="0"/>
              <a:t>coordination</a:t>
            </a:r>
          </a:p>
          <a:p>
            <a:pPr>
              <a:buClr>
                <a:schemeClr val="accent2"/>
              </a:buClr>
              <a:buFont typeface="Arial" charset="0"/>
              <a:buChar char="•"/>
            </a:pPr>
            <a:r>
              <a:rPr lang="en-US" sz="2400" dirty="0"/>
              <a:t>power</a:t>
            </a:r>
          </a:p>
          <a:p>
            <a:pPr>
              <a:buClr>
                <a:schemeClr val="accent2"/>
              </a:buClr>
              <a:buFont typeface="Arial" charset="0"/>
              <a:buChar char="•"/>
            </a:pPr>
            <a:r>
              <a:rPr lang="en-US" sz="2400" dirty="0"/>
              <a:t>incentives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7DEDA-ED5B-874D-86FF-F82865A8C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D5B87-2CBA-7045-9B05-43B1606AE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E05D0-F629-A74F-9B55-FC308981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026265-54CE-2E47-908D-DABD841F4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728979"/>
            <a:ext cx="6609080" cy="4130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FE20D-F99E-1B41-A875-5D5623F4D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48" y="2331720"/>
            <a:ext cx="6962172" cy="39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885FBD-FA4E-BB4F-B25A-1485C492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408C4-E320-DB4A-BB85-C2589485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0D181-E942-9848-AE52-8EFB2B8E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64E57-F8C7-5447-84F1-E744A790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170" y="523360"/>
            <a:ext cx="8963660" cy="56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2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31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work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1108" y="2095649"/>
            <a:ext cx="6716340" cy="2310654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400" dirty="0"/>
              <a:t>physical labor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mental labor A - calculation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mental labor B - exercise of judgment/imagination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control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machines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11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73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9B093F-BB59-FA4B-A26C-6817A626C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B8872-33E5-0F4B-B5CB-3939CAEFB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058EB-931F-F64E-9370-A58B26499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84DC8-B322-F84A-857D-1E7354A49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0" y="1268195"/>
            <a:ext cx="2517140" cy="3628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807AA3-B0D2-B741-972F-0CD148278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825" y="3013176"/>
            <a:ext cx="4853805" cy="2734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2D236-DB45-2F44-82AD-9465898DC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640079"/>
            <a:ext cx="3540760" cy="25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8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539</Words>
  <Application>Microsoft Macintosh PowerPoint</Application>
  <PresentationFormat>Widescreen</PresentationFormat>
  <Paragraphs>148</Paragraphs>
  <Slides>24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Office Theme</vt:lpstr>
      <vt:lpstr>CorelDRAW</vt:lpstr>
      <vt:lpstr>Power, Scientific Management, Incentives, &amp; Work  </vt:lpstr>
      <vt:lpstr>yesterday</vt:lpstr>
      <vt:lpstr>today</vt:lpstr>
      <vt:lpstr>PowerPoint Presentation</vt:lpstr>
      <vt:lpstr>PowerPoint Presentation</vt:lpstr>
      <vt:lpstr>PowerPoint Presentation</vt:lpstr>
      <vt:lpstr>work</vt:lpstr>
      <vt:lpstr>PowerPoint Presentation</vt:lpstr>
      <vt:lpstr>PowerPoint Presentation</vt:lpstr>
      <vt:lpstr>if people are not machines how/when/why will they fit together ?</vt:lpstr>
      <vt:lpstr>people &amp; work roles</vt:lpstr>
      <vt:lpstr>PowerPoint Presentation</vt:lpstr>
      <vt:lpstr>what are people? how to fit them into a firm</vt:lpstr>
      <vt:lpstr>Scientific Management 1</vt:lpstr>
      <vt:lpstr>PowerPoint Presentation</vt:lpstr>
      <vt:lpstr>PowerPoint Presentation</vt:lpstr>
      <vt:lpstr>Scientific Management 2</vt:lpstr>
      <vt:lpstr>PowerPoint Presentation</vt:lpstr>
      <vt:lpstr>types of power</vt:lpstr>
      <vt:lpstr>bureaucracy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Power, Scientific Management, Incentives, &amp; Work  </dc:title>
  <dc:creator>JC Spender</dc:creator>
  <cp:lastModifiedBy>JC Spender</cp:lastModifiedBy>
  <cp:revision>2</cp:revision>
  <dcterms:created xsi:type="dcterms:W3CDTF">2018-04-19T10:58:44Z</dcterms:created>
  <dcterms:modified xsi:type="dcterms:W3CDTF">2018-04-19T10:59:59Z</dcterms:modified>
</cp:coreProperties>
</file>